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58" r:id="rId2"/>
    <p:sldId id="259" r:id="rId3"/>
    <p:sldId id="260" r:id="rId4"/>
    <p:sldId id="264" r:id="rId5"/>
    <p:sldId id="261" r:id="rId6"/>
    <p:sldId id="262" r:id="rId7"/>
    <p:sldId id="263" r:id="rId8"/>
    <p:sldId id="266" r:id="rId9"/>
    <p:sldId id="267" r:id="rId10"/>
    <p:sldId id="265" r:id="rId11"/>
    <p:sldId id="256" r:id="rId12"/>
    <p:sldId id="25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41" autoAdjust="0"/>
    <p:restoredTop sz="77310" autoAdjust="0"/>
  </p:normalViewPr>
  <p:slideViewPr>
    <p:cSldViewPr snapToGrid="0">
      <p:cViewPr varScale="1">
        <p:scale>
          <a:sx n="88" d="100"/>
          <a:sy n="88" d="100"/>
        </p:scale>
        <p:origin x="134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CC4CE-348D-4C96-8872-F708E2B5CB48}" type="datetimeFigureOut">
              <a:rPr lang="en-US" smtClean="0"/>
              <a:t>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4B982D-916F-43F8-B24A-E568F665FD7A}" type="slidenum">
              <a:rPr lang="en-US" smtClean="0"/>
              <a:t>‹#›</a:t>
            </a:fld>
            <a:endParaRPr lang="en-US"/>
          </a:p>
        </p:txBody>
      </p:sp>
    </p:spTree>
    <p:extLst>
      <p:ext uri="{BB962C8B-B14F-4D97-AF65-F5344CB8AC3E}">
        <p14:creationId xmlns:p14="http://schemas.microsoft.com/office/powerpoint/2010/main" val="2119850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my project is about physics based simulation with material point method. </a:t>
            </a:r>
          </a:p>
        </p:txBody>
      </p:sp>
      <p:sp>
        <p:nvSpPr>
          <p:cNvPr id="4" name="Slide Number Placeholder 3"/>
          <p:cNvSpPr>
            <a:spLocks noGrp="1"/>
          </p:cNvSpPr>
          <p:nvPr>
            <p:ph type="sldNum" sz="quarter" idx="5"/>
          </p:nvPr>
        </p:nvSpPr>
        <p:spPr/>
        <p:txBody>
          <a:bodyPr/>
          <a:lstStyle/>
          <a:p>
            <a:fld id="{814B982D-916F-43F8-B24A-E568F665FD7A}" type="slidenum">
              <a:rPr lang="en-US" smtClean="0"/>
              <a:t>1</a:t>
            </a:fld>
            <a:endParaRPr lang="en-US"/>
          </a:p>
        </p:txBody>
      </p:sp>
    </p:spTree>
    <p:extLst>
      <p:ext uri="{BB962C8B-B14F-4D97-AF65-F5344CB8AC3E}">
        <p14:creationId xmlns:p14="http://schemas.microsoft.com/office/powerpoint/2010/main" val="2492812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Font typeface="Arial" panose="020B0604020202020204" pitchFamily="34" charset="0"/>
              <a:buNone/>
            </a:pPr>
            <a:r>
              <a:rPr lang="en-US" dirty="0"/>
              <a:t>In computer graphics applications such as videos games and movies, we often encounter the problem of simulating natural phenomena, like water snow, sand… And this is actually a task that remains challenging in today’s world.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physics research, Particle-in-Cell (PIC) simulation is widely used to study plasma for more than 50 years. This is a snapshot the cross section of a fusion machine by the modern PIC code, and you can see the plasma turbulence is captured.  Therefore, it is quite naturally to do physics based animation with similar technique. </a:t>
            </a:r>
            <a:r>
              <a:rPr lang="en-US" sz="1200" b="0" i="0" u="none" strike="noStrike" kern="1200" baseline="0" dirty="0">
                <a:solidFill>
                  <a:schemeClr val="tx1"/>
                </a:solidFill>
                <a:latin typeface="+mn-lt"/>
                <a:ea typeface="+mn-ea"/>
                <a:cs typeface="+mn-cs"/>
              </a:rPr>
              <a:t>MPM has been shown to be a very effective method for simulating various materials. This cartoon is created using cutting-edge Material point method software.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14B982D-916F-43F8-B24A-E568F665FD7A}" type="slidenum">
              <a:rPr lang="en-US" smtClean="0"/>
              <a:t>2</a:t>
            </a:fld>
            <a:endParaRPr lang="en-US"/>
          </a:p>
        </p:txBody>
      </p:sp>
    </p:spTree>
    <p:extLst>
      <p:ext uri="{BB962C8B-B14F-4D97-AF65-F5344CB8AC3E}">
        <p14:creationId xmlns:p14="http://schemas.microsoft.com/office/powerpoint/2010/main" val="4006342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Material Point Method (MPM) mainly rises as the generalization of Particle-in-Cell (PIC) method.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here is an illustration of the algorithm. </a:t>
            </a:r>
            <a:r>
              <a:rPr lang="en-US" sz="1200" b="0" i="1" kern="1200" dirty="0">
                <a:solidFill>
                  <a:schemeClr val="tx1"/>
                </a:solidFill>
                <a:effectLst/>
                <a:latin typeface="+mn-lt"/>
                <a:ea typeface="+mn-ea"/>
                <a:cs typeface="+mn-cs"/>
              </a:rPr>
              <a:t>The plot on the upper right is the representation of material points overlaid on computational grids. These arrows represent material point state vectors (</a:t>
            </a:r>
            <a:r>
              <a:rPr lang="en-US" sz="1200" b="0" i="1" kern="1200" dirty="0" err="1">
                <a:solidFill>
                  <a:schemeClr val="tx1"/>
                </a:solidFill>
                <a:effectLst/>
                <a:latin typeface="+mn-lt"/>
                <a:ea typeface="+mn-ea"/>
                <a:cs typeface="+mn-cs"/>
              </a:rPr>
              <a:t>suchas</a:t>
            </a:r>
            <a:r>
              <a:rPr lang="en-US" sz="1200" b="0" i="1" kern="1200" dirty="0">
                <a:solidFill>
                  <a:schemeClr val="tx1"/>
                </a:solidFill>
                <a:effectLst/>
                <a:latin typeface="+mn-lt"/>
                <a:ea typeface="+mn-ea"/>
                <a:cs typeface="+mn-cs"/>
              </a:rPr>
              <a:t> mass, velocity, etc.) being projected to the nodes of the computational grid. And then the equations of motion are solved onto the nodes. After that, the updated grid kinematics are interpolated back to the material points. Finally, The state of the material points is updated, and the computational grid is reset</a:t>
            </a:r>
          </a:p>
          <a:p>
            <a:endParaRPr lang="en-US" sz="1200" b="0" i="1"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There are several advantages for MPM. The biggest one is the internal force is self-consistently computed on the uniform grids and it’s easy to simulate several different materials simultaneously.</a:t>
            </a:r>
            <a:endParaRPr lang="en-US" dirty="0"/>
          </a:p>
        </p:txBody>
      </p:sp>
      <p:sp>
        <p:nvSpPr>
          <p:cNvPr id="4" name="Slide Number Placeholder 3"/>
          <p:cNvSpPr>
            <a:spLocks noGrp="1"/>
          </p:cNvSpPr>
          <p:nvPr>
            <p:ph type="sldNum" sz="quarter" idx="5"/>
          </p:nvPr>
        </p:nvSpPr>
        <p:spPr/>
        <p:txBody>
          <a:bodyPr/>
          <a:lstStyle/>
          <a:p>
            <a:fld id="{814B982D-916F-43F8-B24A-E568F665FD7A}" type="slidenum">
              <a:rPr lang="en-US" smtClean="0"/>
              <a:t>3</a:t>
            </a:fld>
            <a:endParaRPr lang="en-US"/>
          </a:p>
        </p:txBody>
      </p:sp>
    </p:spTree>
    <p:extLst>
      <p:ext uri="{BB962C8B-B14F-4D97-AF65-F5344CB8AC3E}">
        <p14:creationId xmlns:p14="http://schemas.microsoft.com/office/powerpoint/2010/main" val="1359884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One relatively new technique I am implementing in this project is affine particle-in-cell proposed by Jiang in 2015. When </a:t>
            </a:r>
            <a:r>
              <a:rPr lang="en-US" sz="1200" b="0" i="0" u="none" strike="noStrike" kern="1200" baseline="0" dirty="0" err="1">
                <a:solidFill>
                  <a:schemeClr val="tx1"/>
                </a:solidFill>
                <a:latin typeface="+mn-lt"/>
                <a:ea typeface="+mn-ea"/>
                <a:cs typeface="+mn-cs"/>
              </a:rPr>
              <a:t>transfering</a:t>
            </a:r>
            <a:r>
              <a:rPr lang="en-US" sz="1200" b="0" i="0" u="none" strike="noStrike" kern="1200" baseline="0" dirty="0">
                <a:solidFill>
                  <a:schemeClr val="tx1"/>
                </a:solidFill>
                <a:latin typeface="+mn-lt"/>
                <a:ea typeface="+mn-ea"/>
                <a:cs typeface="+mn-cs"/>
              </a:rPr>
              <a:t> physical variables between particles and grids, the traditional PIC method just use a locally constant description of the velocity and there is information loss. APIC prevents this loss of information by augmenting each particle with a locally affine, description of the velocity. This not only allows for exact conservation of angular momentum across the transfers between particles and grid but also allow it to capture non-rigid motion such as shearing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figure shows the collision of jelly cubes. APIC on the right hand side shows better angular momentum conservation than PIC.</a:t>
            </a:r>
            <a:endParaRPr lang="en-US" dirty="0"/>
          </a:p>
        </p:txBody>
      </p:sp>
      <p:sp>
        <p:nvSpPr>
          <p:cNvPr id="4" name="Slide Number Placeholder 3"/>
          <p:cNvSpPr>
            <a:spLocks noGrp="1"/>
          </p:cNvSpPr>
          <p:nvPr>
            <p:ph type="sldNum" sz="quarter" idx="5"/>
          </p:nvPr>
        </p:nvSpPr>
        <p:spPr/>
        <p:txBody>
          <a:bodyPr/>
          <a:lstStyle/>
          <a:p>
            <a:fld id="{814B982D-916F-43F8-B24A-E568F665FD7A}" type="slidenum">
              <a:rPr lang="en-US" smtClean="0"/>
              <a:t>4</a:t>
            </a:fld>
            <a:endParaRPr lang="en-US"/>
          </a:p>
        </p:txBody>
      </p:sp>
    </p:spTree>
    <p:extLst>
      <p:ext uri="{BB962C8B-B14F-4D97-AF65-F5344CB8AC3E}">
        <p14:creationId xmlns:p14="http://schemas.microsoft.com/office/powerpoint/2010/main" val="2035166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To describe different material properties, we need a model for calculating the internal force. A constitutive model is relating the internal stress with deformation gradient, denoted F. For elastic materials, stress P can be derived from an strain energy density function. For water the energy density function is like this.</a:t>
            </a:r>
          </a:p>
          <a:p>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Sand is more complicated because the deformation is factored into elastic and plastic parts. I am using a recent model proposed in 2016. While the internal stress is only related to the elastic deformation, the plastic part representing the portion of the material history that has been forgotten is also changing every step. Another thing to handle is hardening effect because sand will tend to get more rigid under compression. I have covered the exact model in my final write up, and I will not go into the details here for the time reason</a:t>
            </a:r>
          </a:p>
        </p:txBody>
      </p:sp>
      <p:sp>
        <p:nvSpPr>
          <p:cNvPr id="4" name="Slide Number Placeholder 3"/>
          <p:cNvSpPr>
            <a:spLocks noGrp="1"/>
          </p:cNvSpPr>
          <p:nvPr>
            <p:ph type="sldNum" sz="quarter" idx="5"/>
          </p:nvPr>
        </p:nvSpPr>
        <p:spPr/>
        <p:txBody>
          <a:bodyPr/>
          <a:lstStyle/>
          <a:p>
            <a:fld id="{814B982D-916F-43F8-B24A-E568F665FD7A}" type="slidenum">
              <a:rPr lang="en-US" smtClean="0"/>
              <a:t>5</a:t>
            </a:fld>
            <a:endParaRPr lang="en-US"/>
          </a:p>
        </p:txBody>
      </p:sp>
    </p:spTree>
    <p:extLst>
      <p:ext uri="{BB962C8B-B14F-4D97-AF65-F5344CB8AC3E}">
        <p14:creationId xmlns:p14="http://schemas.microsoft.com/office/powerpoint/2010/main" val="3732257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overview of the algorithm and related equations.  Note that there are some other details I have not talked about such as collision and friction with the borders. I’ve covered all these in my write-up. I will skip this for now.</a:t>
            </a:r>
          </a:p>
        </p:txBody>
      </p:sp>
      <p:sp>
        <p:nvSpPr>
          <p:cNvPr id="4" name="Slide Number Placeholder 3"/>
          <p:cNvSpPr>
            <a:spLocks noGrp="1"/>
          </p:cNvSpPr>
          <p:nvPr>
            <p:ph type="sldNum" sz="quarter" idx="5"/>
          </p:nvPr>
        </p:nvSpPr>
        <p:spPr/>
        <p:txBody>
          <a:bodyPr/>
          <a:lstStyle/>
          <a:p>
            <a:fld id="{814B982D-916F-43F8-B24A-E568F665FD7A}" type="slidenum">
              <a:rPr lang="en-US" smtClean="0"/>
              <a:t>6</a:t>
            </a:fld>
            <a:endParaRPr lang="en-US"/>
          </a:p>
        </p:txBody>
      </p:sp>
    </p:spTree>
    <p:extLst>
      <p:ext uri="{BB962C8B-B14F-4D97-AF65-F5344CB8AC3E}">
        <p14:creationId xmlns:p14="http://schemas.microsoft.com/office/powerpoint/2010/main" val="2816813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t>
            </a:r>
            <a:r>
              <a:rPr lang="en-US" sz="1200" b="0" i="0" kern="1200" dirty="0" err="1">
                <a:solidFill>
                  <a:schemeClr val="tx1"/>
                </a:solidFill>
                <a:effectLst/>
                <a:latin typeface="+mn-lt"/>
                <a:ea typeface="+mn-ea"/>
                <a:cs typeface="+mn-cs"/>
              </a:rPr>
              <a:t>I</a:t>
            </a:r>
            <a:r>
              <a:rPr lang="en-US" sz="1200" b="0" i="0" kern="1200" dirty="0">
                <a:solidFill>
                  <a:schemeClr val="tx1"/>
                </a:solidFill>
                <a:effectLst/>
                <a:latin typeface="+mn-lt"/>
                <a:ea typeface="+mn-ea"/>
                <a:cs typeface="+mn-cs"/>
              </a:rPr>
              <a:t> am using instancing method for rendering, that is, </a:t>
            </a:r>
            <a:r>
              <a:rPr lang="en-US" dirty="0"/>
              <a:t>creating one blue sphere mesh and reuse it thousand times with a instance matrix in the shader. </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The </a:t>
            </a:r>
            <a:r>
              <a:rPr lang="en-US" sz="1200" b="0" i="0" kern="1200" dirty="0">
                <a:solidFill>
                  <a:schemeClr val="tx1"/>
                </a:solidFill>
                <a:effectLst/>
                <a:latin typeface="+mn-lt"/>
                <a:ea typeface="+mn-ea"/>
                <a:cs typeface="+mn-cs"/>
              </a:rPr>
              <a:t>water is falling from the top with some initial speed and then hits on the ground under the influence of gravity and collides with the boundaries. Some turbulence features are also captured by the model. Note that there are only 3000 particles in the system so the simulation doesn’t look that </a:t>
            </a:r>
            <a:r>
              <a:rPr lang="en-US" sz="1200" b="0" i="0" kern="1200" dirty="0" err="1">
                <a:solidFill>
                  <a:schemeClr val="tx1"/>
                </a:solidFill>
                <a:effectLst/>
                <a:latin typeface="+mn-lt"/>
                <a:ea typeface="+mn-ea"/>
                <a:cs typeface="+mn-cs"/>
              </a:rPr>
              <a:t>ogdd</a:t>
            </a:r>
            <a:r>
              <a:rPr lang="en-US" sz="1200" b="0" i="0" kern="1200" dirty="0">
                <a:solidFill>
                  <a:schemeClr val="tx1"/>
                </a:solidFill>
                <a:effectLst/>
                <a:latin typeface="+mn-lt"/>
                <a:ea typeface="+mn-ea"/>
                <a:cs typeface="+mn-cs"/>
              </a:rPr>
              <a:t>. However, this 10 seconds video took me an hour to render on my laptop.</a:t>
            </a:r>
            <a:endParaRPr lang="en-US" dirty="0"/>
          </a:p>
        </p:txBody>
      </p:sp>
      <p:sp>
        <p:nvSpPr>
          <p:cNvPr id="4" name="Slide Number Placeholder 3"/>
          <p:cNvSpPr>
            <a:spLocks noGrp="1"/>
          </p:cNvSpPr>
          <p:nvPr>
            <p:ph type="sldNum" sz="quarter" idx="5"/>
          </p:nvPr>
        </p:nvSpPr>
        <p:spPr/>
        <p:txBody>
          <a:bodyPr/>
          <a:lstStyle/>
          <a:p>
            <a:fld id="{814B982D-916F-43F8-B24A-E568F665FD7A}" type="slidenum">
              <a:rPr lang="en-US" smtClean="0"/>
              <a:t>7</a:t>
            </a:fld>
            <a:endParaRPr lang="en-US"/>
          </a:p>
        </p:txBody>
      </p:sp>
    </p:spTree>
    <p:extLst>
      <p:ext uri="{BB962C8B-B14F-4D97-AF65-F5344CB8AC3E}">
        <p14:creationId xmlns:p14="http://schemas.microsoft.com/office/powerpoint/2010/main" val="1829884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 is a block of sand falls down under the influence of gravity. With the plasticity and hardening model, the sand forms a smooth granular flow and piles up at the bottom. Updating the sand involves more matrix algebra so it is even slower. So I only use 400 particles here.</a:t>
            </a:r>
            <a:endParaRPr lang="en-US" dirty="0"/>
          </a:p>
        </p:txBody>
      </p:sp>
      <p:sp>
        <p:nvSpPr>
          <p:cNvPr id="4" name="Slide Number Placeholder 3"/>
          <p:cNvSpPr>
            <a:spLocks noGrp="1"/>
          </p:cNvSpPr>
          <p:nvPr>
            <p:ph type="sldNum" sz="quarter" idx="5"/>
          </p:nvPr>
        </p:nvSpPr>
        <p:spPr/>
        <p:txBody>
          <a:bodyPr/>
          <a:lstStyle/>
          <a:p>
            <a:fld id="{814B982D-916F-43F8-B24A-E568F665FD7A}" type="slidenum">
              <a:rPr lang="en-US" smtClean="0"/>
              <a:t>8</a:t>
            </a:fld>
            <a:endParaRPr lang="en-US"/>
          </a:p>
        </p:txBody>
      </p:sp>
    </p:spTree>
    <p:extLst>
      <p:ext uri="{BB962C8B-B14F-4D97-AF65-F5344CB8AC3E}">
        <p14:creationId xmlns:p14="http://schemas.microsoft.com/office/powerpoint/2010/main" val="1865543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some potential work that I don’t have to do them now. The most important improvement should be implementing the code on GPU and parallelize the code because the it is super slow now. </a:t>
            </a:r>
          </a:p>
          <a:p>
            <a:endParaRPr lang="en-US" dirty="0"/>
          </a:p>
          <a:p>
            <a:r>
              <a:rPr lang="en-US" dirty="0"/>
              <a:t>So this is all I would like to present for the project and thank you for your attention.</a:t>
            </a:r>
          </a:p>
        </p:txBody>
      </p:sp>
      <p:sp>
        <p:nvSpPr>
          <p:cNvPr id="4" name="Slide Number Placeholder 3"/>
          <p:cNvSpPr>
            <a:spLocks noGrp="1"/>
          </p:cNvSpPr>
          <p:nvPr>
            <p:ph type="sldNum" sz="quarter" idx="5"/>
          </p:nvPr>
        </p:nvSpPr>
        <p:spPr/>
        <p:txBody>
          <a:bodyPr/>
          <a:lstStyle/>
          <a:p>
            <a:fld id="{814B982D-916F-43F8-B24A-E568F665FD7A}" type="slidenum">
              <a:rPr lang="en-US" smtClean="0"/>
              <a:t>9</a:t>
            </a:fld>
            <a:endParaRPr lang="en-US"/>
          </a:p>
        </p:txBody>
      </p:sp>
    </p:spTree>
    <p:extLst>
      <p:ext uri="{BB962C8B-B14F-4D97-AF65-F5344CB8AC3E}">
        <p14:creationId xmlns:p14="http://schemas.microsoft.com/office/powerpoint/2010/main" val="2844784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862AE-05C1-47ED-90DF-198F699A8A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EDD1E2-F6C3-4084-82F4-E7AEE36A79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A0EA16-E5F0-49CD-B139-87A098ED42A7}"/>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A3E96B4C-2A26-4654-BB9A-24CB88556919}"/>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997B4F60-E746-4305-A9CF-1F1F71FDFD01}"/>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354892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EAD8F-A0FB-4132-8C3B-E09679C39AE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78BB90-2480-47D7-94C2-DFEA615D0EB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C76B77-ABAE-49A5-98D6-E0C5EDE4ABF6}"/>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9A401FCC-3069-462C-84C7-0C5D7EE300FE}"/>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2F1FE9D2-258E-49BE-A745-A618EBB6A683}"/>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790323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56CF41-2FB5-48FF-8D72-2D4A96AEC6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26478-E2AE-4655-9A61-54CEC69C235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4D5031-1CDB-496E-AFDB-DD8A32DF54A8}"/>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A40E43C1-D745-46BE-BECA-602D0FC01BE3}"/>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0DD9BC90-0A73-4BF1-A482-7AFC25EDF9E2}"/>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774849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4DEC7-E1B3-413E-9E08-8458803B37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2D4182-CA31-4D68-A7D8-D96B68921A9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0FBF6B-7E93-43E0-B7D1-EB30CAFB9996}"/>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B9345F22-93CF-41CB-9DBC-4C42B91DCE53}"/>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5DF418E5-87AE-4798-AA62-9D73C145B46A}"/>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304053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3DA91-EF14-43DC-BA3F-B2E6CDE527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981C0F-6918-4653-AC47-A0DAD8B55E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1F10860-3C84-4864-90FC-433ADC33330E}"/>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4A2FE8A2-257E-464A-9605-C533DB78C307}"/>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AEC5F1A1-889B-4B01-982E-B00FF0DE7DB3}"/>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466314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53C2E-5FB2-4A7F-B4AE-5E3F73D0E0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B7A96-A0C0-46E9-9843-EAF10BBDE73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235389-3F45-47E9-B482-237370979C0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3F636D-240C-4A88-8AA4-B0C4FCAAFD4B}"/>
              </a:ext>
            </a:extLst>
          </p:cNvPr>
          <p:cNvSpPr>
            <a:spLocks noGrp="1"/>
          </p:cNvSpPr>
          <p:nvPr>
            <p:ph type="dt" sz="half" idx="10"/>
          </p:nvPr>
        </p:nvSpPr>
        <p:spPr/>
        <p:txBody>
          <a:bodyPr/>
          <a:lstStyle/>
          <a:p>
            <a:r>
              <a:rPr lang="en-US"/>
              <a:t>12/9/2021</a:t>
            </a:r>
          </a:p>
        </p:txBody>
      </p:sp>
      <p:sp>
        <p:nvSpPr>
          <p:cNvPr id="6" name="Footer Placeholder 5">
            <a:extLst>
              <a:ext uri="{FF2B5EF4-FFF2-40B4-BE49-F238E27FC236}">
                <a16:creationId xmlns:a16="http://schemas.microsoft.com/office/drawing/2014/main" id="{4041BF41-0FB2-46E6-A51C-2C10EE28BD15}"/>
              </a:ext>
            </a:extLst>
          </p:cNvPr>
          <p:cNvSpPr>
            <a:spLocks noGrp="1"/>
          </p:cNvSpPr>
          <p:nvPr>
            <p:ph type="ftr" sz="quarter" idx="11"/>
          </p:nvPr>
        </p:nvSpPr>
        <p:spPr/>
        <p:txBody>
          <a:bodyPr/>
          <a:lstStyle/>
          <a:p>
            <a:r>
              <a:rPr lang="en-US"/>
              <a:t>6.837 Course Project | Zhuo Liu</a:t>
            </a:r>
          </a:p>
        </p:txBody>
      </p:sp>
      <p:sp>
        <p:nvSpPr>
          <p:cNvPr id="7" name="Slide Number Placeholder 6">
            <a:extLst>
              <a:ext uri="{FF2B5EF4-FFF2-40B4-BE49-F238E27FC236}">
                <a16:creationId xmlns:a16="http://schemas.microsoft.com/office/drawing/2014/main" id="{34F16F9C-855A-4B3B-B340-DD94D31DE244}"/>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3988481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BDB7F-2989-42F6-AF45-AA1048530E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F4AAC1-AC4B-498B-AE51-464EAE0BDB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B408E18-6201-4441-BBA6-B38024DD89B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7BC1A0-EC93-4C02-8A94-E1DE753AF2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9380D5C-0F0A-4D10-8704-EF6A2CC6C88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0F1775-4B93-4903-AE1A-5D94C7675F18}"/>
              </a:ext>
            </a:extLst>
          </p:cNvPr>
          <p:cNvSpPr>
            <a:spLocks noGrp="1"/>
          </p:cNvSpPr>
          <p:nvPr>
            <p:ph type="dt" sz="half" idx="10"/>
          </p:nvPr>
        </p:nvSpPr>
        <p:spPr/>
        <p:txBody>
          <a:bodyPr/>
          <a:lstStyle/>
          <a:p>
            <a:r>
              <a:rPr lang="en-US"/>
              <a:t>12/9/2021</a:t>
            </a:r>
          </a:p>
        </p:txBody>
      </p:sp>
      <p:sp>
        <p:nvSpPr>
          <p:cNvPr id="8" name="Footer Placeholder 7">
            <a:extLst>
              <a:ext uri="{FF2B5EF4-FFF2-40B4-BE49-F238E27FC236}">
                <a16:creationId xmlns:a16="http://schemas.microsoft.com/office/drawing/2014/main" id="{E9521A7B-0989-496F-B50A-14ABE08217F5}"/>
              </a:ext>
            </a:extLst>
          </p:cNvPr>
          <p:cNvSpPr>
            <a:spLocks noGrp="1"/>
          </p:cNvSpPr>
          <p:nvPr>
            <p:ph type="ftr" sz="quarter" idx="11"/>
          </p:nvPr>
        </p:nvSpPr>
        <p:spPr/>
        <p:txBody>
          <a:bodyPr/>
          <a:lstStyle/>
          <a:p>
            <a:r>
              <a:rPr lang="en-US"/>
              <a:t>6.837 Course Project | Zhuo Liu</a:t>
            </a:r>
          </a:p>
        </p:txBody>
      </p:sp>
      <p:sp>
        <p:nvSpPr>
          <p:cNvPr id="9" name="Slide Number Placeholder 8">
            <a:extLst>
              <a:ext uri="{FF2B5EF4-FFF2-40B4-BE49-F238E27FC236}">
                <a16:creationId xmlns:a16="http://schemas.microsoft.com/office/drawing/2014/main" id="{1BB0C0E8-CEDB-402F-A083-02B98963950C}"/>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886621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B90E4-0D2F-4D75-B702-E5B8ED8846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4D6997-7CA8-4325-826A-F7A62F656D8C}"/>
              </a:ext>
            </a:extLst>
          </p:cNvPr>
          <p:cNvSpPr>
            <a:spLocks noGrp="1"/>
          </p:cNvSpPr>
          <p:nvPr>
            <p:ph type="dt" sz="half" idx="10"/>
          </p:nvPr>
        </p:nvSpPr>
        <p:spPr/>
        <p:txBody>
          <a:bodyPr/>
          <a:lstStyle/>
          <a:p>
            <a:r>
              <a:rPr lang="en-US"/>
              <a:t>12/9/2021</a:t>
            </a:r>
          </a:p>
        </p:txBody>
      </p:sp>
      <p:sp>
        <p:nvSpPr>
          <p:cNvPr id="4" name="Footer Placeholder 3">
            <a:extLst>
              <a:ext uri="{FF2B5EF4-FFF2-40B4-BE49-F238E27FC236}">
                <a16:creationId xmlns:a16="http://schemas.microsoft.com/office/drawing/2014/main" id="{83263F4A-D58D-4F4D-A3EA-5E2CC8546F7D}"/>
              </a:ext>
            </a:extLst>
          </p:cNvPr>
          <p:cNvSpPr>
            <a:spLocks noGrp="1"/>
          </p:cNvSpPr>
          <p:nvPr>
            <p:ph type="ftr" sz="quarter" idx="11"/>
          </p:nvPr>
        </p:nvSpPr>
        <p:spPr/>
        <p:txBody>
          <a:bodyPr/>
          <a:lstStyle/>
          <a:p>
            <a:r>
              <a:rPr lang="en-US"/>
              <a:t>6.837 Course Project | Zhuo Liu</a:t>
            </a:r>
          </a:p>
        </p:txBody>
      </p:sp>
      <p:sp>
        <p:nvSpPr>
          <p:cNvPr id="5" name="Slide Number Placeholder 4">
            <a:extLst>
              <a:ext uri="{FF2B5EF4-FFF2-40B4-BE49-F238E27FC236}">
                <a16:creationId xmlns:a16="http://schemas.microsoft.com/office/drawing/2014/main" id="{6F6CDD4C-4F7F-4A1B-AC9F-6944D2985951}"/>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3980490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2DCEE2-F7B9-45F8-BB34-E2E2A1D45506}"/>
              </a:ext>
            </a:extLst>
          </p:cNvPr>
          <p:cNvSpPr>
            <a:spLocks noGrp="1"/>
          </p:cNvSpPr>
          <p:nvPr>
            <p:ph type="dt" sz="half" idx="10"/>
          </p:nvPr>
        </p:nvSpPr>
        <p:spPr/>
        <p:txBody>
          <a:bodyPr/>
          <a:lstStyle/>
          <a:p>
            <a:r>
              <a:rPr lang="en-US"/>
              <a:t>12/9/2021</a:t>
            </a:r>
          </a:p>
        </p:txBody>
      </p:sp>
      <p:sp>
        <p:nvSpPr>
          <p:cNvPr id="3" name="Footer Placeholder 2">
            <a:extLst>
              <a:ext uri="{FF2B5EF4-FFF2-40B4-BE49-F238E27FC236}">
                <a16:creationId xmlns:a16="http://schemas.microsoft.com/office/drawing/2014/main" id="{B5E0BCD5-84C0-4988-BC0B-540FEFFF60BE}"/>
              </a:ext>
            </a:extLst>
          </p:cNvPr>
          <p:cNvSpPr>
            <a:spLocks noGrp="1"/>
          </p:cNvSpPr>
          <p:nvPr>
            <p:ph type="ftr" sz="quarter" idx="11"/>
          </p:nvPr>
        </p:nvSpPr>
        <p:spPr/>
        <p:txBody>
          <a:bodyPr/>
          <a:lstStyle/>
          <a:p>
            <a:r>
              <a:rPr lang="en-US"/>
              <a:t>6.837 Course Project | Zhuo Liu</a:t>
            </a:r>
          </a:p>
        </p:txBody>
      </p:sp>
      <p:sp>
        <p:nvSpPr>
          <p:cNvPr id="4" name="Slide Number Placeholder 3">
            <a:extLst>
              <a:ext uri="{FF2B5EF4-FFF2-40B4-BE49-F238E27FC236}">
                <a16:creationId xmlns:a16="http://schemas.microsoft.com/office/drawing/2014/main" id="{2BA73F58-E3A0-4A41-AD44-2A58DD066EA9}"/>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3025498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096DC-A5F3-4238-8816-F9678CC9D1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2E12C1-5CC2-4666-A915-D1BCA4BEEE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5FCDFA-85DD-4AC2-A82A-8CFC19867A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E5C94E2-8447-48BD-BB82-13DEC33B6757}"/>
              </a:ext>
            </a:extLst>
          </p:cNvPr>
          <p:cNvSpPr>
            <a:spLocks noGrp="1"/>
          </p:cNvSpPr>
          <p:nvPr>
            <p:ph type="dt" sz="half" idx="10"/>
          </p:nvPr>
        </p:nvSpPr>
        <p:spPr/>
        <p:txBody>
          <a:bodyPr/>
          <a:lstStyle/>
          <a:p>
            <a:r>
              <a:rPr lang="en-US"/>
              <a:t>12/9/2021</a:t>
            </a:r>
          </a:p>
        </p:txBody>
      </p:sp>
      <p:sp>
        <p:nvSpPr>
          <p:cNvPr id="6" name="Footer Placeholder 5">
            <a:extLst>
              <a:ext uri="{FF2B5EF4-FFF2-40B4-BE49-F238E27FC236}">
                <a16:creationId xmlns:a16="http://schemas.microsoft.com/office/drawing/2014/main" id="{513BF57D-BD53-48C5-B46C-430D75A92B09}"/>
              </a:ext>
            </a:extLst>
          </p:cNvPr>
          <p:cNvSpPr>
            <a:spLocks noGrp="1"/>
          </p:cNvSpPr>
          <p:nvPr>
            <p:ph type="ftr" sz="quarter" idx="11"/>
          </p:nvPr>
        </p:nvSpPr>
        <p:spPr/>
        <p:txBody>
          <a:bodyPr/>
          <a:lstStyle/>
          <a:p>
            <a:r>
              <a:rPr lang="en-US"/>
              <a:t>6.837 Course Project | Zhuo Liu</a:t>
            </a:r>
          </a:p>
        </p:txBody>
      </p:sp>
      <p:sp>
        <p:nvSpPr>
          <p:cNvPr id="7" name="Slide Number Placeholder 6">
            <a:extLst>
              <a:ext uri="{FF2B5EF4-FFF2-40B4-BE49-F238E27FC236}">
                <a16:creationId xmlns:a16="http://schemas.microsoft.com/office/drawing/2014/main" id="{73CBEAD6-B98E-4835-9387-50E4BFCE4540}"/>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68952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10F01-13E3-4D75-AF19-BF89CE4571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37DF248-BAF3-4288-B825-3C29AEB0D3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DE74E4-F0B1-414D-BAE3-F6521BE296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2036C9-E4E6-4968-8510-35C48483886B}"/>
              </a:ext>
            </a:extLst>
          </p:cNvPr>
          <p:cNvSpPr>
            <a:spLocks noGrp="1"/>
          </p:cNvSpPr>
          <p:nvPr>
            <p:ph type="dt" sz="half" idx="10"/>
          </p:nvPr>
        </p:nvSpPr>
        <p:spPr/>
        <p:txBody>
          <a:bodyPr/>
          <a:lstStyle/>
          <a:p>
            <a:r>
              <a:rPr lang="en-US"/>
              <a:t>12/9/2021</a:t>
            </a:r>
          </a:p>
        </p:txBody>
      </p:sp>
      <p:sp>
        <p:nvSpPr>
          <p:cNvPr id="6" name="Footer Placeholder 5">
            <a:extLst>
              <a:ext uri="{FF2B5EF4-FFF2-40B4-BE49-F238E27FC236}">
                <a16:creationId xmlns:a16="http://schemas.microsoft.com/office/drawing/2014/main" id="{DA309F4F-9093-4227-A732-67DA0E9B8F34}"/>
              </a:ext>
            </a:extLst>
          </p:cNvPr>
          <p:cNvSpPr>
            <a:spLocks noGrp="1"/>
          </p:cNvSpPr>
          <p:nvPr>
            <p:ph type="ftr" sz="quarter" idx="11"/>
          </p:nvPr>
        </p:nvSpPr>
        <p:spPr/>
        <p:txBody>
          <a:bodyPr/>
          <a:lstStyle/>
          <a:p>
            <a:r>
              <a:rPr lang="en-US"/>
              <a:t>6.837 Course Project | Zhuo Liu</a:t>
            </a:r>
          </a:p>
        </p:txBody>
      </p:sp>
      <p:sp>
        <p:nvSpPr>
          <p:cNvPr id="7" name="Slide Number Placeholder 6">
            <a:extLst>
              <a:ext uri="{FF2B5EF4-FFF2-40B4-BE49-F238E27FC236}">
                <a16:creationId xmlns:a16="http://schemas.microsoft.com/office/drawing/2014/main" id="{538864C0-FE39-4260-8242-C057B5B815B3}"/>
              </a:ext>
            </a:extLst>
          </p:cNvPr>
          <p:cNvSpPr>
            <a:spLocks noGrp="1"/>
          </p:cNvSpPr>
          <p:nvPr>
            <p:ph type="sldNum" sz="quarter" idx="12"/>
          </p:nvPr>
        </p:nvSpPr>
        <p:spPr/>
        <p:txBody>
          <a:bodyPr/>
          <a:lstStyle/>
          <a:p>
            <a:fld id="{0B747CD7-7F8D-40C3-9464-FFD44CBBE59A}" type="slidenum">
              <a:rPr lang="en-US" smtClean="0"/>
              <a:t>‹#›</a:t>
            </a:fld>
            <a:endParaRPr lang="en-US"/>
          </a:p>
        </p:txBody>
      </p:sp>
    </p:spTree>
    <p:extLst>
      <p:ext uri="{BB962C8B-B14F-4D97-AF65-F5344CB8AC3E}">
        <p14:creationId xmlns:p14="http://schemas.microsoft.com/office/powerpoint/2010/main" val="1299632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AB9996-6438-4492-9708-D2F3F839A0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D8B391-C634-4BE3-A5D9-0AA9B82B07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EC2FAD-72E3-4BC7-8376-0A1A3B405F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12/9/2021</a:t>
            </a:r>
          </a:p>
        </p:txBody>
      </p:sp>
      <p:sp>
        <p:nvSpPr>
          <p:cNvPr id="5" name="Footer Placeholder 4">
            <a:extLst>
              <a:ext uri="{FF2B5EF4-FFF2-40B4-BE49-F238E27FC236}">
                <a16:creationId xmlns:a16="http://schemas.microsoft.com/office/drawing/2014/main" id="{8C764201-BD02-4EB3-ADED-A6091306BA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6.837 Course Project | Zhuo Liu</a:t>
            </a:r>
          </a:p>
        </p:txBody>
      </p:sp>
      <p:sp>
        <p:nvSpPr>
          <p:cNvPr id="6" name="Slide Number Placeholder 5">
            <a:extLst>
              <a:ext uri="{FF2B5EF4-FFF2-40B4-BE49-F238E27FC236}">
                <a16:creationId xmlns:a16="http://schemas.microsoft.com/office/drawing/2014/main" id="{78729C5A-ACF8-46F8-863B-1AD3C3E805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747CD7-7F8D-40C3-9464-FFD44CBBE59A}" type="slidenum">
              <a:rPr lang="en-US" smtClean="0"/>
              <a:t>‹#›</a:t>
            </a:fld>
            <a:endParaRPr lang="en-US"/>
          </a:p>
        </p:txBody>
      </p:sp>
    </p:spTree>
    <p:extLst>
      <p:ext uri="{BB962C8B-B14F-4D97-AF65-F5344CB8AC3E}">
        <p14:creationId xmlns:p14="http://schemas.microsoft.com/office/powerpoint/2010/main" val="2823016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0.png"/><Relationship Id="rId4" Type="http://schemas.openxmlformats.org/officeDocument/2006/relationships/image" Target="../media/image11.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8.png"/><Relationship Id="rId5" Type="http://schemas.openxmlformats.org/officeDocument/2006/relationships/image" Target="../media/image2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5.png"/><Relationship Id="rId5" Type="http://schemas.openxmlformats.org/officeDocument/2006/relationships/image" Target="../media/image2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C34A0-1CF6-4400-ACD2-DEA766AF38F7}"/>
              </a:ext>
            </a:extLst>
          </p:cNvPr>
          <p:cNvSpPr>
            <a:spLocks noGrp="1"/>
          </p:cNvSpPr>
          <p:nvPr>
            <p:ph type="ctrTitle"/>
          </p:nvPr>
        </p:nvSpPr>
        <p:spPr/>
        <p:txBody>
          <a:bodyPr>
            <a:normAutofit/>
          </a:bodyPr>
          <a:lstStyle/>
          <a:p>
            <a:r>
              <a:rPr lang="en-US" sz="3600" dirty="0"/>
              <a:t>Simulation of water and sand with Material Point Method (MPM)</a:t>
            </a:r>
          </a:p>
        </p:txBody>
      </p:sp>
      <p:sp>
        <p:nvSpPr>
          <p:cNvPr id="3" name="Subtitle 2">
            <a:extLst>
              <a:ext uri="{FF2B5EF4-FFF2-40B4-BE49-F238E27FC236}">
                <a16:creationId xmlns:a16="http://schemas.microsoft.com/office/drawing/2014/main" id="{77F61260-781B-4796-B944-F8DA962A37A2}"/>
              </a:ext>
            </a:extLst>
          </p:cNvPr>
          <p:cNvSpPr>
            <a:spLocks noGrp="1"/>
          </p:cNvSpPr>
          <p:nvPr>
            <p:ph type="subTitle" idx="1"/>
          </p:nvPr>
        </p:nvSpPr>
        <p:spPr>
          <a:xfrm>
            <a:off x="1524000" y="3823980"/>
            <a:ext cx="9144000" cy="1655762"/>
          </a:xfrm>
        </p:spPr>
        <p:txBody>
          <a:bodyPr/>
          <a:lstStyle/>
          <a:p>
            <a:r>
              <a:rPr lang="en-US" dirty="0"/>
              <a:t>Zhuo Liu</a:t>
            </a:r>
          </a:p>
          <a:p>
            <a:r>
              <a:rPr lang="en-US" dirty="0"/>
              <a:t>12/9/2021</a:t>
            </a:r>
          </a:p>
        </p:txBody>
      </p:sp>
    </p:spTree>
    <p:extLst>
      <p:ext uri="{BB962C8B-B14F-4D97-AF65-F5344CB8AC3E}">
        <p14:creationId xmlns:p14="http://schemas.microsoft.com/office/powerpoint/2010/main" val="3705458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a:hlinkClick r:id="" action="ppaction://media"/>
            <a:extLst>
              <a:ext uri="{FF2B5EF4-FFF2-40B4-BE49-F238E27FC236}">
                <a16:creationId xmlns:a16="http://schemas.microsoft.com/office/drawing/2014/main" id="{0B4D1539-9FC2-457B-9B64-AC0066EF5A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23367" y="2390836"/>
            <a:ext cx="2379724" cy="2379724"/>
          </a:xfrm>
          <a:prstGeom prst="rect">
            <a:avLst/>
          </a:prstGeom>
        </p:spPr>
      </p:pic>
      <p:sp>
        <p:nvSpPr>
          <p:cNvPr id="5" name="Date Placeholder 4">
            <a:extLst>
              <a:ext uri="{FF2B5EF4-FFF2-40B4-BE49-F238E27FC236}">
                <a16:creationId xmlns:a16="http://schemas.microsoft.com/office/drawing/2014/main" id="{37021C6F-4684-4304-8723-D49645A1EA34}"/>
              </a:ext>
            </a:extLst>
          </p:cNvPr>
          <p:cNvSpPr>
            <a:spLocks noGrp="1"/>
          </p:cNvSpPr>
          <p:nvPr>
            <p:ph type="dt" sz="half" idx="10"/>
          </p:nvPr>
        </p:nvSpPr>
        <p:spPr/>
        <p:txBody>
          <a:bodyPr/>
          <a:lstStyle/>
          <a:p>
            <a:r>
              <a:rPr lang="en-US"/>
              <a:t>12/9/2021</a:t>
            </a:r>
          </a:p>
        </p:txBody>
      </p:sp>
      <p:sp>
        <p:nvSpPr>
          <p:cNvPr id="6" name="Footer Placeholder 5">
            <a:extLst>
              <a:ext uri="{FF2B5EF4-FFF2-40B4-BE49-F238E27FC236}">
                <a16:creationId xmlns:a16="http://schemas.microsoft.com/office/drawing/2014/main" id="{5A362DC0-5CE6-40DC-A832-50FE2604B51D}"/>
              </a:ext>
            </a:extLst>
          </p:cNvPr>
          <p:cNvSpPr>
            <a:spLocks noGrp="1"/>
          </p:cNvSpPr>
          <p:nvPr>
            <p:ph type="ftr" sz="quarter" idx="11"/>
          </p:nvPr>
        </p:nvSpPr>
        <p:spPr/>
        <p:txBody>
          <a:bodyPr/>
          <a:lstStyle/>
          <a:p>
            <a:r>
              <a:rPr lang="en-US"/>
              <a:t>6.837 Course Project | Zhuo Liu</a:t>
            </a:r>
          </a:p>
        </p:txBody>
      </p:sp>
      <p:sp>
        <p:nvSpPr>
          <p:cNvPr id="7" name="Slide Number Placeholder 6">
            <a:extLst>
              <a:ext uri="{FF2B5EF4-FFF2-40B4-BE49-F238E27FC236}">
                <a16:creationId xmlns:a16="http://schemas.microsoft.com/office/drawing/2014/main" id="{ADDFD533-3210-41A5-BE1A-3115FFC5C1E9}"/>
              </a:ext>
            </a:extLst>
          </p:cNvPr>
          <p:cNvSpPr>
            <a:spLocks noGrp="1"/>
          </p:cNvSpPr>
          <p:nvPr>
            <p:ph type="sldNum" sz="quarter" idx="12"/>
          </p:nvPr>
        </p:nvSpPr>
        <p:spPr/>
        <p:txBody>
          <a:bodyPr/>
          <a:lstStyle/>
          <a:p>
            <a:fld id="{0B747CD7-7F8D-40C3-9464-FFD44CBBE59A}" type="slidenum">
              <a:rPr lang="en-US" smtClean="0"/>
              <a:t>10</a:t>
            </a:fld>
            <a:endParaRPr lang="en-US"/>
          </a:p>
        </p:txBody>
      </p:sp>
    </p:spTree>
    <p:extLst>
      <p:ext uri="{BB962C8B-B14F-4D97-AF65-F5344CB8AC3E}">
        <p14:creationId xmlns:p14="http://schemas.microsoft.com/office/powerpoint/2010/main" val="178040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24BE7E-4265-4C5A-99ED-BF6623A0C9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383" y="407620"/>
            <a:ext cx="3193192" cy="3178959"/>
          </a:xfrm>
          <a:prstGeom prst="rect">
            <a:avLst/>
          </a:prstGeom>
        </p:spPr>
      </p:pic>
      <p:pic>
        <p:nvPicPr>
          <p:cNvPr id="7" name="Picture 6">
            <a:extLst>
              <a:ext uri="{FF2B5EF4-FFF2-40B4-BE49-F238E27FC236}">
                <a16:creationId xmlns:a16="http://schemas.microsoft.com/office/drawing/2014/main" id="{E2299C35-C87C-4DE1-A04F-5C3D070940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8575" y="407620"/>
            <a:ext cx="3126454" cy="3178959"/>
          </a:xfrm>
          <a:prstGeom prst="rect">
            <a:avLst/>
          </a:prstGeom>
        </p:spPr>
      </p:pic>
      <p:pic>
        <p:nvPicPr>
          <p:cNvPr id="9" name="Picture 8">
            <a:extLst>
              <a:ext uri="{FF2B5EF4-FFF2-40B4-BE49-F238E27FC236}">
                <a16:creationId xmlns:a16="http://schemas.microsoft.com/office/drawing/2014/main" id="{B19D25BC-3F36-442A-9C09-9572BBA90F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5028" y="407620"/>
            <a:ext cx="3160093" cy="3178959"/>
          </a:xfrm>
          <a:prstGeom prst="rect">
            <a:avLst/>
          </a:prstGeom>
        </p:spPr>
      </p:pic>
      <p:pic>
        <p:nvPicPr>
          <p:cNvPr id="11" name="Picture 10">
            <a:extLst>
              <a:ext uri="{FF2B5EF4-FFF2-40B4-BE49-F238E27FC236}">
                <a16:creationId xmlns:a16="http://schemas.microsoft.com/office/drawing/2014/main" id="{F68CB565-F02B-4D07-83A9-B8263E4867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1430" y="4785062"/>
            <a:ext cx="2670511" cy="2620415"/>
          </a:xfrm>
          <a:prstGeom prst="rect">
            <a:avLst/>
          </a:prstGeom>
        </p:spPr>
      </p:pic>
      <p:pic>
        <p:nvPicPr>
          <p:cNvPr id="12" name="Picture 11">
            <a:extLst>
              <a:ext uri="{FF2B5EF4-FFF2-40B4-BE49-F238E27FC236}">
                <a16:creationId xmlns:a16="http://schemas.microsoft.com/office/drawing/2014/main" id="{E3ACDF5C-E57B-412A-A163-62BD1AF5D647}"/>
              </a:ext>
            </a:extLst>
          </p:cNvPr>
          <p:cNvPicPr>
            <a:picLocks noChangeAspect="1"/>
          </p:cNvPicPr>
          <p:nvPr/>
        </p:nvPicPr>
        <p:blipFill rotWithShape="1">
          <a:blip r:embed="rId6">
            <a:extLst>
              <a:ext uri="{28A0092B-C50C-407E-A947-70E740481C1C}">
                <a14:useLocalDpi xmlns:a14="http://schemas.microsoft.com/office/drawing/2010/main" val="0"/>
              </a:ext>
            </a:extLst>
          </a:blip>
          <a:srcRect l="2090" t="3010" r="1" b="3496"/>
          <a:stretch/>
        </p:blipFill>
        <p:spPr>
          <a:xfrm>
            <a:off x="6096000" y="4705000"/>
            <a:ext cx="2670521" cy="2620415"/>
          </a:xfrm>
          <a:prstGeom prst="rect">
            <a:avLst/>
          </a:prstGeom>
        </p:spPr>
      </p:pic>
    </p:spTree>
    <p:extLst>
      <p:ext uri="{BB962C8B-B14F-4D97-AF65-F5344CB8AC3E}">
        <p14:creationId xmlns:p14="http://schemas.microsoft.com/office/powerpoint/2010/main" val="2388307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B6DC2D8-FC3A-4127-969D-1BAFC10EF8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4331" y="1607726"/>
            <a:ext cx="3328453" cy="3211323"/>
          </a:xfrm>
          <a:prstGeom prst="rect">
            <a:avLst/>
          </a:prstGeom>
        </p:spPr>
      </p:pic>
      <p:pic>
        <p:nvPicPr>
          <p:cNvPr id="10" name="Picture 9">
            <a:extLst>
              <a:ext uri="{FF2B5EF4-FFF2-40B4-BE49-F238E27FC236}">
                <a16:creationId xmlns:a16="http://schemas.microsoft.com/office/drawing/2014/main" id="{FA8A2771-96CB-4F01-A386-3ECBC04342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935" y="1609252"/>
            <a:ext cx="3125143" cy="3211323"/>
          </a:xfrm>
          <a:prstGeom prst="rect">
            <a:avLst/>
          </a:prstGeom>
        </p:spPr>
      </p:pic>
      <p:pic>
        <p:nvPicPr>
          <p:cNvPr id="11" name="Picture 10">
            <a:extLst>
              <a:ext uri="{FF2B5EF4-FFF2-40B4-BE49-F238E27FC236}">
                <a16:creationId xmlns:a16="http://schemas.microsoft.com/office/drawing/2014/main" id="{C35DAEAF-8B5A-44BB-B07A-237D808446A3}"/>
              </a:ext>
            </a:extLst>
          </p:cNvPr>
          <p:cNvPicPr>
            <a:picLocks noChangeAspect="1"/>
          </p:cNvPicPr>
          <p:nvPr/>
        </p:nvPicPr>
        <p:blipFill>
          <a:blip r:embed="rId4"/>
          <a:stretch>
            <a:fillRect/>
          </a:stretch>
        </p:blipFill>
        <p:spPr>
          <a:xfrm>
            <a:off x="3839078" y="1607726"/>
            <a:ext cx="3235253" cy="3211323"/>
          </a:xfrm>
          <a:prstGeom prst="rect">
            <a:avLst/>
          </a:prstGeom>
        </p:spPr>
      </p:pic>
      <p:sp>
        <p:nvSpPr>
          <p:cNvPr id="2" name="Date Placeholder 1">
            <a:extLst>
              <a:ext uri="{FF2B5EF4-FFF2-40B4-BE49-F238E27FC236}">
                <a16:creationId xmlns:a16="http://schemas.microsoft.com/office/drawing/2014/main" id="{F8277E01-1DF1-4433-95A4-A497F2495160}"/>
              </a:ext>
            </a:extLst>
          </p:cNvPr>
          <p:cNvSpPr>
            <a:spLocks noGrp="1"/>
          </p:cNvSpPr>
          <p:nvPr>
            <p:ph type="dt" sz="half" idx="10"/>
          </p:nvPr>
        </p:nvSpPr>
        <p:spPr/>
        <p:txBody>
          <a:bodyPr/>
          <a:lstStyle/>
          <a:p>
            <a:r>
              <a:rPr lang="en-US"/>
              <a:t>12/9/2021</a:t>
            </a:r>
          </a:p>
        </p:txBody>
      </p:sp>
      <p:sp>
        <p:nvSpPr>
          <p:cNvPr id="3" name="Footer Placeholder 2">
            <a:extLst>
              <a:ext uri="{FF2B5EF4-FFF2-40B4-BE49-F238E27FC236}">
                <a16:creationId xmlns:a16="http://schemas.microsoft.com/office/drawing/2014/main" id="{FF388D85-72AA-4BFC-A4F0-B9FA36731438}"/>
              </a:ext>
            </a:extLst>
          </p:cNvPr>
          <p:cNvSpPr>
            <a:spLocks noGrp="1"/>
          </p:cNvSpPr>
          <p:nvPr>
            <p:ph type="ftr" sz="quarter" idx="11"/>
          </p:nvPr>
        </p:nvSpPr>
        <p:spPr/>
        <p:txBody>
          <a:bodyPr/>
          <a:lstStyle/>
          <a:p>
            <a:r>
              <a:rPr lang="en-US"/>
              <a:t>6.837 Course Project | Zhuo Liu</a:t>
            </a:r>
          </a:p>
        </p:txBody>
      </p:sp>
      <p:sp>
        <p:nvSpPr>
          <p:cNvPr id="4" name="Slide Number Placeholder 3">
            <a:extLst>
              <a:ext uri="{FF2B5EF4-FFF2-40B4-BE49-F238E27FC236}">
                <a16:creationId xmlns:a16="http://schemas.microsoft.com/office/drawing/2014/main" id="{E02D144E-3B61-4083-AB1F-CE1A5E23B7E5}"/>
              </a:ext>
            </a:extLst>
          </p:cNvPr>
          <p:cNvSpPr>
            <a:spLocks noGrp="1"/>
          </p:cNvSpPr>
          <p:nvPr>
            <p:ph type="sldNum" sz="quarter" idx="12"/>
          </p:nvPr>
        </p:nvSpPr>
        <p:spPr/>
        <p:txBody>
          <a:bodyPr/>
          <a:lstStyle/>
          <a:p>
            <a:fld id="{0B747CD7-7F8D-40C3-9464-FFD44CBBE59A}" type="slidenum">
              <a:rPr lang="en-US" smtClean="0"/>
              <a:t>12</a:t>
            </a:fld>
            <a:endParaRPr lang="en-US"/>
          </a:p>
        </p:txBody>
      </p:sp>
    </p:spTree>
    <p:extLst>
      <p:ext uri="{BB962C8B-B14F-4D97-AF65-F5344CB8AC3E}">
        <p14:creationId xmlns:p14="http://schemas.microsoft.com/office/powerpoint/2010/main" val="3398499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5854F-C4DA-44AC-BBFF-CF3791622050}"/>
              </a:ext>
            </a:extLst>
          </p:cNvPr>
          <p:cNvSpPr>
            <a:spLocks noGrp="1"/>
          </p:cNvSpPr>
          <p:nvPr>
            <p:ph type="title"/>
          </p:nvPr>
        </p:nvSpPr>
        <p:spPr>
          <a:xfrm>
            <a:off x="909221" y="205327"/>
            <a:ext cx="10515600" cy="1325563"/>
          </a:xfrm>
        </p:spPr>
        <p:txBody>
          <a:bodyPr>
            <a:normAutofit/>
          </a:bodyPr>
          <a:lstStyle/>
          <a:p>
            <a:r>
              <a:rPr lang="en-US" sz="3600" dirty="0"/>
              <a:t>Motivations</a:t>
            </a:r>
          </a:p>
        </p:txBody>
      </p:sp>
      <p:sp>
        <p:nvSpPr>
          <p:cNvPr id="4" name="TextBox 3">
            <a:extLst>
              <a:ext uri="{FF2B5EF4-FFF2-40B4-BE49-F238E27FC236}">
                <a16:creationId xmlns:a16="http://schemas.microsoft.com/office/drawing/2014/main" id="{E156E43F-8A4A-404E-A61F-896886C20AC1}"/>
              </a:ext>
            </a:extLst>
          </p:cNvPr>
          <p:cNvSpPr txBox="1"/>
          <p:nvPr/>
        </p:nvSpPr>
        <p:spPr>
          <a:xfrm>
            <a:off x="746562" y="1727890"/>
            <a:ext cx="6132310" cy="3416320"/>
          </a:xfrm>
          <a:prstGeom prst="rect">
            <a:avLst/>
          </a:prstGeom>
          <a:noFill/>
        </p:spPr>
        <p:txBody>
          <a:bodyPr wrap="square" rtlCol="0">
            <a:spAutoFit/>
          </a:bodyPr>
          <a:lstStyle/>
          <a:p>
            <a:pPr lvl="1">
              <a:lnSpc>
                <a:spcPct val="150000"/>
              </a:lnSpc>
            </a:pPr>
            <a:endParaRPr lang="en-US" dirty="0"/>
          </a:p>
          <a:p>
            <a:pPr marL="285750" indent="-285750">
              <a:lnSpc>
                <a:spcPct val="150000"/>
              </a:lnSpc>
              <a:buFont typeface="Arial" panose="020B0604020202020204" pitchFamily="34" charset="0"/>
              <a:buChar char="•"/>
            </a:pPr>
            <a:r>
              <a:rPr lang="en-US" dirty="0"/>
              <a:t>Simulating natural phenomena for virtual worlds is challenging.</a:t>
            </a:r>
          </a:p>
          <a:p>
            <a:endParaRPr lang="en-US" dirty="0"/>
          </a:p>
          <a:p>
            <a:endParaRPr lang="en-US" dirty="0"/>
          </a:p>
          <a:p>
            <a:pPr marL="285750" indent="-285750">
              <a:lnSpc>
                <a:spcPct val="150000"/>
              </a:lnSpc>
              <a:buFont typeface="Arial" panose="020B0604020202020204" pitchFamily="34" charset="0"/>
              <a:buChar char="•"/>
            </a:pPr>
            <a:r>
              <a:rPr lang="en-US" dirty="0"/>
              <a:t>The Particle-In-Cell (PIC) (dates back to 1963) method is a central tool for simulation over a wide range of physics studies.</a:t>
            </a:r>
          </a:p>
          <a:p>
            <a:pPr marL="285750" indent="-285750">
              <a:buFont typeface="Arial" panose="020B0604020202020204" pitchFamily="34" charset="0"/>
              <a:buChar char="•"/>
            </a:pPr>
            <a:endParaRPr lang="en-US" dirty="0"/>
          </a:p>
        </p:txBody>
      </p:sp>
      <p:pic>
        <p:nvPicPr>
          <p:cNvPr id="9" name="Picture 8">
            <a:extLst>
              <a:ext uri="{FF2B5EF4-FFF2-40B4-BE49-F238E27FC236}">
                <a16:creationId xmlns:a16="http://schemas.microsoft.com/office/drawing/2014/main" id="{92EA3793-C82E-4CF2-84BD-3789B08999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2569" y="4135712"/>
            <a:ext cx="1828800" cy="1828800"/>
          </a:xfrm>
          <a:prstGeom prst="rect">
            <a:avLst/>
          </a:prstGeom>
        </p:spPr>
      </p:pic>
      <p:sp>
        <p:nvSpPr>
          <p:cNvPr id="6" name="Rectangle 5">
            <a:extLst>
              <a:ext uri="{FF2B5EF4-FFF2-40B4-BE49-F238E27FC236}">
                <a16:creationId xmlns:a16="http://schemas.microsoft.com/office/drawing/2014/main" id="{FDAC8D80-3823-4047-82C8-2C7511572CBD}"/>
              </a:ext>
            </a:extLst>
          </p:cNvPr>
          <p:cNvSpPr/>
          <p:nvPr/>
        </p:nvSpPr>
        <p:spPr>
          <a:xfrm>
            <a:off x="9320226" y="4865446"/>
            <a:ext cx="2346733" cy="369332"/>
          </a:xfrm>
          <a:prstGeom prst="rect">
            <a:avLst/>
          </a:prstGeom>
        </p:spPr>
        <p:txBody>
          <a:bodyPr wrap="none">
            <a:spAutoFit/>
          </a:bodyPr>
          <a:lstStyle/>
          <a:p>
            <a:r>
              <a:rPr lang="en-US" dirty="0"/>
              <a:t>https://taichi.graphics/</a:t>
            </a:r>
          </a:p>
        </p:txBody>
      </p:sp>
      <p:pic>
        <p:nvPicPr>
          <p:cNvPr id="1026" name="Picture 2" descr="Neutral Particles a Drag on Disruptive Plasma Blobs in Fusion Power Reactors">
            <a:extLst>
              <a:ext uri="{FF2B5EF4-FFF2-40B4-BE49-F238E27FC236}">
                <a16:creationId xmlns:a16="http://schemas.microsoft.com/office/drawing/2014/main" id="{1A9CE3A3-9183-4E81-A427-938B5B48AD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6212" y="1236331"/>
            <a:ext cx="4708609" cy="2507543"/>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a:extLst>
              <a:ext uri="{FF2B5EF4-FFF2-40B4-BE49-F238E27FC236}">
                <a16:creationId xmlns:a16="http://schemas.microsoft.com/office/drawing/2014/main" id="{C85A4695-4385-4C9F-ACA0-71FF816B6B3A}"/>
              </a:ext>
            </a:extLst>
          </p:cNvPr>
          <p:cNvSpPr>
            <a:spLocks noGrp="1"/>
          </p:cNvSpPr>
          <p:nvPr>
            <p:ph type="dt" sz="half" idx="10"/>
          </p:nvPr>
        </p:nvSpPr>
        <p:spPr/>
        <p:txBody>
          <a:bodyPr/>
          <a:lstStyle/>
          <a:p>
            <a:r>
              <a:rPr lang="en-US"/>
              <a:t>12/9/2021</a:t>
            </a:r>
          </a:p>
        </p:txBody>
      </p:sp>
      <p:sp>
        <p:nvSpPr>
          <p:cNvPr id="10" name="Footer Placeholder 9">
            <a:extLst>
              <a:ext uri="{FF2B5EF4-FFF2-40B4-BE49-F238E27FC236}">
                <a16:creationId xmlns:a16="http://schemas.microsoft.com/office/drawing/2014/main" id="{B588D589-9D82-43CA-8A70-580B92BA9B39}"/>
              </a:ext>
            </a:extLst>
          </p:cNvPr>
          <p:cNvSpPr>
            <a:spLocks noGrp="1"/>
          </p:cNvSpPr>
          <p:nvPr>
            <p:ph type="ftr" sz="quarter" idx="11"/>
          </p:nvPr>
        </p:nvSpPr>
        <p:spPr/>
        <p:txBody>
          <a:bodyPr/>
          <a:lstStyle/>
          <a:p>
            <a:r>
              <a:rPr lang="en-US"/>
              <a:t>6.837 Course Project | Zhuo Liu</a:t>
            </a:r>
          </a:p>
        </p:txBody>
      </p:sp>
      <p:sp>
        <p:nvSpPr>
          <p:cNvPr id="11" name="Slide Number Placeholder 10">
            <a:extLst>
              <a:ext uri="{FF2B5EF4-FFF2-40B4-BE49-F238E27FC236}">
                <a16:creationId xmlns:a16="http://schemas.microsoft.com/office/drawing/2014/main" id="{2667D2A7-ED7F-47C7-BD0D-7097D6F4F85B}"/>
              </a:ext>
            </a:extLst>
          </p:cNvPr>
          <p:cNvSpPr>
            <a:spLocks noGrp="1"/>
          </p:cNvSpPr>
          <p:nvPr>
            <p:ph type="sldNum" sz="quarter" idx="12"/>
          </p:nvPr>
        </p:nvSpPr>
        <p:spPr/>
        <p:txBody>
          <a:bodyPr/>
          <a:lstStyle/>
          <a:p>
            <a:fld id="{0B747CD7-7F8D-40C3-9464-FFD44CBBE59A}" type="slidenum">
              <a:rPr lang="en-US" smtClean="0"/>
              <a:t>2</a:t>
            </a:fld>
            <a:endParaRPr lang="en-US"/>
          </a:p>
        </p:txBody>
      </p:sp>
    </p:spTree>
    <p:extLst>
      <p:ext uri="{BB962C8B-B14F-4D97-AF65-F5344CB8AC3E}">
        <p14:creationId xmlns:p14="http://schemas.microsoft.com/office/powerpoint/2010/main" val="3612916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786ECD-2022-4E23-AB1C-AEF4EAC25FDA}"/>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Material Point Method</a:t>
            </a:r>
          </a:p>
        </p:txBody>
      </p:sp>
      <p:sp>
        <p:nvSpPr>
          <p:cNvPr id="5" name="TextBox 4">
            <a:extLst>
              <a:ext uri="{FF2B5EF4-FFF2-40B4-BE49-F238E27FC236}">
                <a16:creationId xmlns:a16="http://schemas.microsoft.com/office/drawing/2014/main" id="{49349157-8CBF-42CD-B73E-32719CEA2DC2}"/>
              </a:ext>
            </a:extLst>
          </p:cNvPr>
          <p:cNvSpPr txBox="1"/>
          <p:nvPr/>
        </p:nvSpPr>
        <p:spPr>
          <a:xfrm>
            <a:off x="909221" y="1619383"/>
            <a:ext cx="5839924" cy="420435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Material points (Lagrangian) + fixed uniform grids (Eulerian)</a:t>
            </a:r>
          </a:p>
          <a:p>
            <a:pPr marL="742950" lvl="1" indent="-285750">
              <a:lnSpc>
                <a:spcPct val="150000"/>
              </a:lnSpc>
              <a:buFont typeface="Arial" panose="020B0604020202020204" pitchFamily="34" charset="0"/>
              <a:buChar char="•"/>
            </a:pPr>
            <a:r>
              <a:rPr lang="en-US" dirty="0"/>
              <a:t>Track variables such as position, velocity of material points</a:t>
            </a:r>
          </a:p>
          <a:p>
            <a:pPr marL="742950" lvl="1" indent="-285750">
              <a:lnSpc>
                <a:spcPct val="150000"/>
              </a:lnSpc>
              <a:buFont typeface="Arial" panose="020B0604020202020204" pitchFamily="34" charset="0"/>
              <a:buChar char="•"/>
            </a:pPr>
            <a:r>
              <a:rPr lang="en-US" dirty="0"/>
              <a:t>Solve governing equations on grids</a:t>
            </a:r>
          </a:p>
          <a:p>
            <a:pPr marL="285750" indent="-285750">
              <a:lnSpc>
                <a:spcPct val="150000"/>
              </a:lnSpc>
              <a:buFont typeface="Arial" panose="020B0604020202020204" pitchFamily="34" charset="0"/>
              <a:buChar char="•"/>
            </a:pPr>
            <a:r>
              <a:rPr lang="en-US" dirty="0"/>
              <a:t>Advantages</a:t>
            </a:r>
          </a:p>
          <a:p>
            <a:pPr marL="742950" lvl="1" indent="-285750">
              <a:lnSpc>
                <a:spcPct val="150000"/>
              </a:lnSpc>
              <a:buFont typeface="Arial" panose="020B0604020202020204" pitchFamily="34" charset="0"/>
              <a:buChar char="•"/>
            </a:pPr>
            <a:r>
              <a:rPr lang="en-US" dirty="0"/>
              <a:t>No mesh distortion, universal for large deformation problems </a:t>
            </a:r>
          </a:p>
          <a:p>
            <a:pPr marL="742950" lvl="1" indent="-285750">
              <a:lnSpc>
                <a:spcPct val="150000"/>
              </a:lnSpc>
              <a:buFont typeface="Arial" panose="020B0604020202020204" pitchFamily="34" charset="0"/>
              <a:buChar char="•"/>
            </a:pPr>
            <a:r>
              <a:rPr lang="en-US" dirty="0"/>
              <a:t>Track of material points, history dependent variables can be easily accommodated</a:t>
            </a:r>
          </a:p>
        </p:txBody>
      </p:sp>
      <p:pic>
        <p:nvPicPr>
          <p:cNvPr id="2050" name="Picture 2" descr="algorithm">
            <a:extLst>
              <a:ext uri="{FF2B5EF4-FFF2-40B4-BE49-F238E27FC236}">
                <a16:creationId xmlns:a16="http://schemas.microsoft.com/office/drawing/2014/main" id="{CB3800DD-F839-437E-8732-B046F137E5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899" y="1530890"/>
            <a:ext cx="4669970" cy="399411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202F1CD-AF40-4304-8744-EBE2E3321D33}"/>
              </a:ext>
            </a:extLst>
          </p:cNvPr>
          <p:cNvSpPr/>
          <p:nvPr/>
        </p:nvSpPr>
        <p:spPr>
          <a:xfrm>
            <a:off x="7482725" y="5823739"/>
            <a:ext cx="4106317" cy="369332"/>
          </a:xfrm>
          <a:prstGeom prst="rect">
            <a:avLst/>
          </a:prstGeom>
        </p:spPr>
        <p:txBody>
          <a:bodyPr wrap="none">
            <a:spAutoFit/>
          </a:bodyPr>
          <a:lstStyle/>
          <a:p>
            <a:r>
              <a:rPr lang="en-US" dirty="0"/>
              <a:t>https://www.cb-geo.com/research/mpm/</a:t>
            </a:r>
          </a:p>
        </p:txBody>
      </p:sp>
      <p:sp>
        <p:nvSpPr>
          <p:cNvPr id="2" name="Date Placeholder 1">
            <a:extLst>
              <a:ext uri="{FF2B5EF4-FFF2-40B4-BE49-F238E27FC236}">
                <a16:creationId xmlns:a16="http://schemas.microsoft.com/office/drawing/2014/main" id="{BEF2E6F9-FE7F-46A1-992B-F389F84D9C0D}"/>
              </a:ext>
            </a:extLst>
          </p:cNvPr>
          <p:cNvSpPr>
            <a:spLocks noGrp="1"/>
          </p:cNvSpPr>
          <p:nvPr>
            <p:ph type="dt" sz="half" idx="10"/>
          </p:nvPr>
        </p:nvSpPr>
        <p:spPr/>
        <p:txBody>
          <a:bodyPr/>
          <a:lstStyle/>
          <a:p>
            <a:r>
              <a:rPr lang="en-US"/>
              <a:t>12/9/2021</a:t>
            </a:r>
          </a:p>
        </p:txBody>
      </p:sp>
      <p:sp>
        <p:nvSpPr>
          <p:cNvPr id="3" name="Footer Placeholder 2">
            <a:extLst>
              <a:ext uri="{FF2B5EF4-FFF2-40B4-BE49-F238E27FC236}">
                <a16:creationId xmlns:a16="http://schemas.microsoft.com/office/drawing/2014/main" id="{963A5874-3928-405D-B955-F85E76014697}"/>
              </a:ext>
            </a:extLst>
          </p:cNvPr>
          <p:cNvSpPr>
            <a:spLocks noGrp="1"/>
          </p:cNvSpPr>
          <p:nvPr>
            <p:ph type="ftr" sz="quarter" idx="11"/>
          </p:nvPr>
        </p:nvSpPr>
        <p:spPr/>
        <p:txBody>
          <a:bodyPr/>
          <a:lstStyle/>
          <a:p>
            <a:r>
              <a:rPr lang="en-US"/>
              <a:t>6.837 Course Project | Zhuo Liu</a:t>
            </a:r>
          </a:p>
        </p:txBody>
      </p:sp>
      <p:sp>
        <p:nvSpPr>
          <p:cNvPr id="7" name="Slide Number Placeholder 6">
            <a:extLst>
              <a:ext uri="{FF2B5EF4-FFF2-40B4-BE49-F238E27FC236}">
                <a16:creationId xmlns:a16="http://schemas.microsoft.com/office/drawing/2014/main" id="{894F2C0A-4E73-4BF0-913D-FE18C73C39C5}"/>
              </a:ext>
            </a:extLst>
          </p:cNvPr>
          <p:cNvSpPr>
            <a:spLocks noGrp="1"/>
          </p:cNvSpPr>
          <p:nvPr>
            <p:ph type="sldNum" sz="quarter" idx="12"/>
          </p:nvPr>
        </p:nvSpPr>
        <p:spPr/>
        <p:txBody>
          <a:bodyPr/>
          <a:lstStyle/>
          <a:p>
            <a:fld id="{0B747CD7-7F8D-40C3-9464-FFD44CBBE59A}" type="slidenum">
              <a:rPr lang="en-US" smtClean="0"/>
              <a:t>3</a:t>
            </a:fld>
            <a:endParaRPr lang="en-US"/>
          </a:p>
        </p:txBody>
      </p:sp>
    </p:spTree>
    <p:extLst>
      <p:ext uri="{BB962C8B-B14F-4D97-AF65-F5344CB8AC3E}">
        <p14:creationId xmlns:p14="http://schemas.microsoft.com/office/powerpoint/2010/main" val="2486554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9CF4D1-3719-4143-951A-507B046EA430}"/>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Affine Particle-in-Cell</a:t>
            </a:r>
          </a:p>
        </p:txBody>
      </p:sp>
      <p:pic>
        <p:nvPicPr>
          <p:cNvPr id="3" name="Picture 2">
            <a:extLst>
              <a:ext uri="{FF2B5EF4-FFF2-40B4-BE49-F238E27FC236}">
                <a16:creationId xmlns:a16="http://schemas.microsoft.com/office/drawing/2014/main" id="{E42FC8F8-04EA-499A-BD84-912A6F7CE41A}"/>
              </a:ext>
            </a:extLst>
          </p:cNvPr>
          <p:cNvPicPr>
            <a:picLocks noChangeAspect="1"/>
          </p:cNvPicPr>
          <p:nvPr/>
        </p:nvPicPr>
        <p:blipFill>
          <a:blip r:embed="rId3"/>
          <a:stretch>
            <a:fillRect/>
          </a:stretch>
        </p:blipFill>
        <p:spPr>
          <a:xfrm>
            <a:off x="1652436" y="2479220"/>
            <a:ext cx="4191000" cy="619125"/>
          </a:xfrm>
          <a:prstGeom prst="rect">
            <a:avLst/>
          </a:prstGeom>
        </p:spPr>
      </p:pic>
      <p:pic>
        <p:nvPicPr>
          <p:cNvPr id="5" name="Picture 4">
            <a:extLst>
              <a:ext uri="{FF2B5EF4-FFF2-40B4-BE49-F238E27FC236}">
                <a16:creationId xmlns:a16="http://schemas.microsoft.com/office/drawing/2014/main" id="{6D54806E-B9DC-48E7-AF81-87E1F670D159}"/>
              </a:ext>
            </a:extLst>
          </p:cNvPr>
          <p:cNvPicPr>
            <a:picLocks noChangeAspect="1"/>
          </p:cNvPicPr>
          <p:nvPr/>
        </p:nvPicPr>
        <p:blipFill>
          <a:blip r:embed="rId4"/>
          <a:stretch>
            <a:fillRect/>
          </a:stretch>
        </p:blipFill>
        <p:spPr>
          <a:xfrm>
            <a:off x="1693408" y="1848277"/>
            <a:ext cx="2009775" cy="676275"/>
          </a:xfrm>
          <a:prstGeom prst="rect">
            <a:avLst/>
          </a:prstGeom>
        </p:spPr>
      </p:pic>
      <p:sp>
        <p:nvSpPr>
          <p:cNvPr id="6" name="TextBox 5">
            <a:extLst>
              <a:ext uri="{FF2B5EF4-FFF2-40B4-BE49-F238E27FC236}">
                <a16:creationId xmlns:a16="http://schemas.microsoft.com/office/drawing/2014/main" id="{8A36ECFB-1870-4AF3-BF88-C7400AA28578}"/>
              </a:ext>
            </a:extLst>
          </p:cNvPr>
          <p:cNvSpPr txBox="1"/>
          <p:nvPr/>
        </p:nvSpPr>
        <p:spPr>
          <a:xfrm>
            <a:off x="1101484" y="1939600"/>
            <a:ext cx="484428" cy="369332"/>
          </a:xfrm>
          <a:prstGeom prst="rect">
            <a:avLst/>
          </a:prstGeom>
          <a:noFill/>
        </p:spPr>
        <p:txBody>
          <a:bodyPr wrap="none" rtlCol="0">
            <a:spAutoFit/>
          </a:bodyPr>
          <a:lstStyle/>
          <a:p>
            <a:r>
              <a:rPr lang="en-US" dirty="0"/>
              <a:t>PIC</a:t>
            </a:r>
          </a:p>
        </p:txBody>
      </p:sp>
      <p:sp>
        <p:nvSpPr>
          <p:cNvPr id="7" name="TextBox 6">
            <a:extLst>
              <a:ext uri="{FF2B5EF4-FFF2-40B4-BE49-F238E27FC236}">
                <a16:creationId xmlns:a16="http://schemas.microsoft.com/office/drawing/2014/main" id="{B67A5AA1-9130-4460-B523-895DCD6125FE}"/>
              </a:ext>
            </a:extLst>
          </p:cNvPr>
          <p:cNvSpPr txBox="1"/>
          <p:nvPr/>
        </p:nvSpPr>
        <p:spPr>
          <a:xfrm>
            <a:off x="1034959" y="2548620"/>
            <a:ext cx="617477" cy="369332"/>
          </a:xfrm>
          <a:prstGeom prst="rect">
            <a:avLst/>
          </a:prstGeom>
          <a:noFill/>
        </p:spPr>
        <p:txBody>
          <a:bodyPr wrap="none" rtlCol="0">
            <a:spAutoFit/>
          </a:bodyPr>
          <a:lstStyle/>
          <a:p>
            <a:r>
              <a:rPr lang="en-US" dirty="0"/>
              <a:t>APIC</a:t>
            </a:r>
          </a:p>
        </p:txBody>
      </p:sp>
      <p:sp>
        <p:nvSpPr>
          <p:cNvPr id="10" name="TextBox 9">
            <a:extLst>
              <a:ext uri="{FF2B5EF4-FFF2-40B4-BE49-F238E27FC236}">
                <a16:creationId xmlns:a16="http://schemas.microsoft.com/office/drawing/2014/main" id="{FB7FD126-18B8-4864-B8DB-43467DF37325}"/>
              </a:ext>
            </a:extLst>
          </p:cNvPr>
          <p:cNvSpPr txBox="1"/>
          <p:nvPr/>
        </p:nvSpPr>
        <p:spPr>
          <a:xfrm>
            <a:off x="805543" y="3226596"/>
            <a:ext cx="6346371" cy="2126864"/>
          </a:xfrm>
          <a:prstGeom prst="rect">
            <a:avLst/>
          </a:prstGeom>
          <a:noFill/>
        </p:spPr>
        <p:txBody>
          <a:bodyPr wrap="square" rtlCol="0">
            <a:spAutoFit/>
          </a:bodyPr>
          <a:lstStyle/>
          <a:p>
            <a:pPr>
              <a:lnSpc>
                <a:spcPct val="150000"/>
              </a:lnSpc>
            </a:pPr>
            <a:r>
              <a:rPr lang="en-US" b="1" dirty="0"/>
              <a:t>APIC</a:t>
            </a:r>
            <a:r>
              <a:rPr lang="en-US" dirty="0"/>
              <a:t>: Augment each particle with a locally affine, rather than locally constant, description of the velocity.</a:t>
            </a:r>
          </a:p>
          <a:p>
            <a:pPr>
              <a:lnSpc>
                <a:spcPct val="150000"/>
              </a:lnSpc>
            </a:pPr>
            <a:r>
              <a:rPr lang="en-US" b="1" dirty="0"/>
              <a:t>Advantages</a:t>
            </a:r>
          </a:p>
          <a:p>
            <a:pPr marL="285750" indent="-285750">
              <a:lnSpc>
                <a:spcPct val="150000"/>
              </a:lnSpc>
              <a:buFont typeface="Arial" panose="020B0604020202020204" pitchFamily="34" charset="0"/>
              <a:buChar char="•"/>
            </a:pPr>
            <a:r>
              <a:rPr lang="en-US" dirty="0"/>
              <a:t>Conserves angular momentum</a:t>
            </a:r>
          </a:p>
          <a:p>
            <a:pPr marL="285750" indent="-285750">
              <a:lnSpc>
                <a:spcPct val="150000"/>
              </a:lnSpc>
              <a:buFont typeface="Arial" panose="020B0604020202020204" pitchFamily="34" charset="0"/>
              <a:buChar char="•"/>
            </a:pPr>
            <a:r>
              <a:rPr lang="en-US" dirty="0"/>
              <a:t>Captures non-rigid motion such as shearing</a:t>
            </a:r>
          </a:p>
        </p:txBody>
      </p:sp>
      <p:sp>
        <p:nvSpPr>
          <p:cNvPr id="11" name="TextBox 10">
            <a:extLst>
              <a:ext uri="{FF2B5EF4-FFF2-40B4-BE49-F238E27FC236}">
                <a16:creationId xmlns:a16="http://schemas.microsoft.com/office/drawing/2014/main" id="{7F75E40C-E27B-490D-8AF4-97161570816C}"/>
              </a:ext>
            </a:extLst>
          </p:cNvPr>
          <p:cNvSpPr txBox="1"/>
          <p:nvPr/>
        </p:nvSpPr>
        <p:spPr>
          <a:xfrm>
            <a:off x="805543" y="1339414"/>
            <a:ext cx="4735286" cy="369332"/>
          </a:xfrm>
          <a:prstGeom prst="rect">
            <a:avLst/>
          </a:prstGeom>
          <a:noFill/>
        </p:spPr>
        <p:txBody>
          <a:bodyPr wrap="square" rtlCol="0">
            <a:spAutoFit/>
          </a:bodyPr>
          <a:lstStyle/>
          <a:p>
            <a:r>
              <a:rPr lang="en-US" dirty="0"/>
              <a:t>When transfer velocities from particles to grids…</a:t>
            </a:r>
          </a:p>
        </p:txBody>
      </p:sp>
      <p:pic>
        <p:nvPicPr>
          <p:cNvPr id="12" name="Picture 11">
            <a:extLst>
              <a:ext uri="{FF2B5EF4-FFF2-40B4-BE49-F238E27FC236}">
                <a16:creationId xmlns:a16="http://schemas.microsoft.com/office/drawing/2014/main" id="{946B8AAC-98BA-4DA1-93BA-121F34E20A45}"/>
              </a:ext>
            </a:extLst>
          </p:cNvPr>
          <p:cNvPicPr>
            <a:picLocks noChangeAspect="1"/>
          </p:cNvPicPr>
          <p:nvPr/>
        </p:nvPicPr>
        <p:blipFill>
          <a:blip r:embed="rId5"/>
          <a:stretch>
            <a:fillRect/>
          </a:stretch>
        </p:blipFill>
        <p:spPr>
          <a:xfrm>
            <a:off x="7626666" y="963506"/>
            <a:ext cx="3727134" cy="2648797"/>
          </a:xfrm>
          <a:prstGeom prst="rect">
            <a:avLst/>
          </a:prstGeom>
        </p:spPr>
      </p:pic>
      <p:pic>
        <p:nvPicPr>
          <p:cNvPr id="13" name="Picture 12">
            <a:extLst>
              <a:ext uri="{FF2B5EF4-FFF2-40B4-BE49-F238E27FC236}">
                <a16:creationId xmlns:a16="http://schemas.microsoft.com/office/drawing/2014/main" id="{9C821B0D-5C57-4F8E-A600-6EEF359B57B4}"/>
              </a:ext>
            </a:extLst>
          </p:cNvPr>
          <p:cNvPicPr>
            <a:picLocks noChangeAspect="1"/>
          </p:cNvPicPr>
          <p:nvPr/>
        </p:nvPicPr>
        <p:blipFill>
          <a:blip r:embed="rId6"/>
          <a:stretch>
            <a:fillRect/>
          </a:stretch>
        </p:blipFill>
        <p:spPr>
          <a:xfrm>
            <a:off x="7626666" y="3943620"/>
            <a:ext cx="1718986" cy="1680542"/>
          </a:xfrm>
          <a:prstGeom prst="rect">
            <a:avLst/>
          </a:prstGeom>
        </p:spPr>
      </p:pic>
      <p:pic>
        <p:nvPicPr>
          <p:cNvPr id="14" name="Picture 13">
            <a:extLst>
              <a:ext uri="{FF2B5EF4-FFF2-40B4-BE49-F238E27FC236}">
                <a16:creationId xmlns:a16="http://schemas.microsoft.com/office/drawing/2014/main" id="{15715F43-478B-4E4D-B0A7-4E0775173954}"/>
              </a:ext>
            </a:extLst>
          </p:cNvPr>
          <p:cNvPicPr>
            <a:picLocks noChangeAspect="1"/>
          </p:cNvPicPr>
          <p:nvPr/>
        </p:nvPicPr>
        <p:blipFill>
          <a:blip r:embed="rId7"/>
          <a:stretch>
            <a:fillRect/>
          </a:stretch>
        </p:blipFill>
        <p:spPr>
          <a:xfrm>
            <a:off x="9700405" y="3978397"/>
            <a:ext cx="1686052" cy="1680542"/>
          </a:xfrm>
          <a:prstGeom prst="rect">
            <a:avLst/>
          </a:prstGeom>
        </p:spPr>
      </p:pic>
      <p:sp>
        <p:nvSpPr>
          <p:cNvPr id="17" name="TextBox 16">
            <a:extLst>
              <a:ext uri="{FF2B5EF4-FFF2-40B4-BE49-F238E27FC236}">
                <a16:creationId xmlns:a16="http://schemas.microsoft.com/office/drawing/2014/main" id="{653A3039-9275-4195-8BF3-88007E9C4D2D}"/>
              </a:ext>
            </a:extLst>
          </p:cNvPr>
          <p:cNvSpPr txBox="1"/>
          <p:nvPr/>
        </p:nvSpPr>
        <p:spPr>
          <a:xfrm>
            <a:off x="8486159" y="5840367"/>
            <a:ext cx="2121799" cy="369332"/>
          </a:xfrm>
          <a:prstGeom prst="rect">
            <a:avLst/>
          </a:prstGeom>
          <a:noFill/>
        </p:spPr>
        <p:txBody>
          <a:bodyPr wrap="none" rtlCol="0">
            <a:spAutoFit/>
          </a:bodyPr>
          <a:lstStyle/>
          <a:p>
            <a:r>
              <a:rPr lang="en-US" dirty="0"/>
              <a:t>[</a:t>
            </a:r>
            <a:r>
              <a:rPr lang="en-US" sz="1600" i="1" dirty="0" err="1"/>
              <a:t>Chenfanfu</a:t>
            </a:r>
            <a:r>
              <a:rPr lang="en-US" sz="1600" i="1" dirty="0"/>
              <a:t> Jiang 2015</a:t>
            </a:r>
            <a:r>
              <a:rPr lang="en-US" dirty="0"/>
              <a:t>]</a:t>
            </a:r>
          </a:p>
        </p:txBody>
      </p:sp>
      <p:sp>
        <p:nvSpPr>
          <p:cNvPr id="18" name="Date Placeholder 17">
            <a:extLst>
              <a:ext uri="{FF2B5EF4-FFF2-40B4-BE49-F238E27FC236}">
                <a16:creationId xmlns:a16="http://schemas.microsoft.com/office/drawing/2014/main" id="{4D13877A-1178-4159-9AD6-09B430796B1B}"/>
              </a:ext>
            </a:extLst>
          </p:cNvPr>
          <p:cNvSpPr>
            <a:spLocks noGrp="1"/>
          </p:cNvSpPr>
          <p:nvPr>
            <p:ph type="dt" sz="half" idx="10"/>
          </p:nvPr>
        </p:nvSpPr>
        <p:spPr/>
        <p:txBody>
          <a:bodyPr/>
          <a:lstStyle/>
          <a:p>
            <a:r>
              <a:rPr lang="en-US"/>
              <a:t>12/9/2021</a:t>
            </a:r>
          </a:p>
        </p:txBody>
      </p:sp>
      <p:sp>
        <p:nvSpPr>
          <p:cNvPr id="19" name="Footer Placeholder 18">
            <a:extLst>
              <a:ext uri="{FF2B5EF4-FFF2-40B4-BE49-F238E27FC236}">
                <a16:creationId xmlns:a16="http://schemas.microsoft.com/office/drawing/2014/main" id="{12945E4B-FDC1-4D3D-925D-34A733EB912E}"/>
              </a:ext>
            </a:extLst>
          </p:cNvPr>
          <p:cNvSpPr>
            <a:spLocks noGrp="1"/>
          </p:cNvSpPr>
          <p:nvPr>
            <p:ph type="ftr" sz="quarter" idx="11"/>
          </p:nvPr>
        </p:nvSpPr>
        <p:spPr/>
        <p:txBody>
          <a:bodyPr/>
          <a:lstStyle/>
          <a:p>
            <a:r>
              <a:rPr lang="en-US"/>
              <a:t>6.837 Course Project | Zhuo Liu</a:t>
            </a:r>
          </a:p>
        </p:txBody>
      </p:sp>
      <p:sp>
        <p:nvSpPr>
          <p:cNvPr id="20" name="Slide Number Placeholder 19">
            <a:extLst>
              <a:ext uri="{FF2B5EF4-FFF2-40B4-BE49-F238E27FC236}">
                <a16:creationId xmlns:a16="http://schemas.microsoft.com/office/drawing/2014/main" id="{12171CEE-AFB2-4B19-B10E-DB8DF89ABB04}"/>
              </a:ext>
            </a:extLst>
          </p:cNvPr>
          <p:cNvSpPr>
            <a:spLocks noGrp="1"/>
          </p:cNvSpPr>
          <p:nvPr>
            <p:ph type="sldNum" sz="quarter" idx="12"/>
          </p:nvPr>
        </p:nvSpPr>
        <p:spPr/>
        <p:txBody>
          <a:bodyPr/>
          <a:lstStyle/>
          <a:p>
            <a:fld id="{0B747CD7-7F8D-40C3-9464-FFD44CBBE59A}" type="slidenum">
              <a:rPr lang="en-US" smtClean="0"/>
              <a:t>4</a:t>
            </a:fld>
            <a:endParaRPr lang="en-US"/>
          </a:p>
        </p:txBody>
      </p:sp>
    </p:spTree>
    <p:extLst>
      <p:ext uri="{BB962C8B-B14F-4D97-AF65-F5344CB8AC3E}">
        <p14:creationId xmlns:p14="http://schemas.microsoft.com/office/powerpoint/2010/main" val="3454376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5C5EBCA-AA34-47CD-B808-253BBBC523AC}"/>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Constitutive model</a:t>
            </a:r>
          </a:p>
        </p:txBody>
      </p:sp>
      <p:pic>
        <p:nvPicPr>
          <p:cNvPr id="5" name="Picture 4">
            <a:extLst>
              <a:ext uri="{FF2B5EF4-FFF2-40B4-BE49-F238E27FC236}">
                <a16:creationId xmlns:a16="http://schemas.microsoft.com/office/drawing/2014/main" id="{04B7BAE7-7EA2-43A2-BDCA-1DEB1D829E95}"/>
              </a:ext>
            </a:extLst>
          </p:cNvPr>
          <p:cNvPicPr>
            <a:picLocks noChangeAspect="1"/>
          </p:cNvPicPr>
          <p:nvPr/>
        </p:nvPicPr>
        <p:blipFill>
          <a:blip r:embed="rId3"/>
          <a:stretch>
            <a:fillRect/>
          </a:stretch>
        </p:blipFill>
        <p:spPr>
          <a:xfrm>
            <a:off x="7228736" y="1460613"/>
            <a:ext cx="904144" cy="521032"/>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4D8CB19-8856-4C79-B412-4B7863A90A19}"/>
                  </a:ext>
                </a:extLst>
              </p:cNvPr>
              <p:cNvSpPr txBox="1"/>
              <p:nvPr/>
            </p:nvSpPr>
            <p:spPr>
              <a:xfrm>
                <a:off x="589036" y="1911368"/>
                <a:ext cx="7409111" cy="427706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Sand</a:t>
                </a:r>
                <a:r>
                  <a:rPr lang="en-US" dirty="0"/>
                  <a:t> </a:t>
                </a:r>
              </a:p>
              <a:p>
                <a:pPr marL="742950" lvl="1" indent="-285750">
                  <a:lnSpc>
                    <a:spcPct val="150000"/>
                  </a:lnSpc>
                  <a:buFont typeface="Arial" panose="020B0604020202020204" pitchFamily="34" charset="0"/>
                  <a:buChar char="•"/>
                </a:pPr>
                <a:r>
                  <a:rPr lang="en-US" dirty="0"/>
                  <a:t>Elastic energy density </a:t>
                </a:r>
              </a:p>
              <a:p>
                <a:pPr marL="742950" lvl="1" indent="-285750">
                  <a:lnSpc>
                    <a:spcPct val="150000"/>
                  </a:lnSpc>
                  <a:buFont typeface="Arial" panose="020B0604020202020204" pitchFamily="34" charset="0"/>
                  <a:buChar char="•"/>
                </a:pPr>
                <a:r>
                  <a:rPr lang="en-US" dirty="0"/>
                  <a:t>Plasticity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𝑝</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𝐹</m:t>
                        </m:r>
                      </m:e>
                      <m:sub>
                        <m:r>
                          <a:rPr lang="en-US" b="0" i="1" smtClean="0">
                            <a:latin typeface="Cambria Math" panose="02040503050406030204" pitchFamily="18" charset="0"/>
                          </a:rPr>
                          <m:t>𝑝</m:t>
                        </m:r>
                      </m:sub>
                      <m:sup>
                        <m:r>
                          <a:rPr lang="en-US" b="0" i="1" smtClean="0">
                            <a:latin typeface="Cambria Math" panose="02040503050406030204" pitchFamily="18" charset="0"/>
                          </a:rPr>
                          <m:t>𝐸</m:t>
                        </m:r>
                      </m:sup>
                    </m:sSubSup>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𝐹</m:t>
                        </m:r>
                      </m:e>
                      <m:sub>
                        <m:r>
                          <a:rPr lang="en-US" b="0" i="1" smtClean="0">
                            <a:latin typeface="Cambria Math" panose="02040503050406030204" pitchFamily="18" charset="0"/>
                          </a:rPr>
                          <m:t>𝑝</m:t>
                        </m:r>
                      </m:sub>
                      <m:sup>
                        <m:r>
                          <a:rPr lang="en-US" b="0" i="1" smtClean="0">
                            <a:latin typeface="Cambria Math" panose="02040503050406030204" pitchFamily="18" charset="0"/>
                          </a:rPr>
                          <m:t>𝑃</m:t>
                        </m:r>
                      </m:sup>
                    </m:sSubSup>
                  </m:oMath>
                </a14:m>
                <a:endParaRPr lang="en-US" dirty="0"/>
              </a:p>
              <a:p>
                <a:pPr marL="1200150" lvl="2" indent="-285750">
                  <a:lnSpc>
                    <a:spcPct val="150000"/>
                  </a:lnSpc>
                  <a:buFont typeface="Arial" panose="020B0604020202020204" pitchFamily="34" charset="0"/>
                  <a:buChar char="•"/>
                </a:pPr>
                <a:r>
                  <a:rPr lang="en-US" dirty="0"/>
                  <a:t>Project the deformation gradient to yield surface to determine plastic deformation (Drucker-Prager plasticity model)</a:t>
                </a:r>
              </a:p>
              <a:p>
                <a:pPr marL="742950" lvl="1" indent="-285750">
                  <a:lnSpc>
                    <a:spcPct val="150000"/>
                  </a:lnSpc>
                  <a:buFont typeface="Arial" panose="020B0604020202020204" pitchFamily="34" charset="0"/>
                  <a:buChar char="•"/>
                </a:pPr>
                <a:r>
                  <a:rPr lang="en-US" dirty="0"/>
                  <a:t>Hardening (characterized by a hardening parameter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𝑞</m:t>
                        </m:r>
                      </m:e>
                      <m:sub>
                        <m:r>
                          <a:rPr lang="en-US" b="0" i="1" smtClean="0">
                            <a:latin typeface="Cambria Math" panose="02040503050406030204" pitchFamily="18" charset="0"/>
                          </a:rPr>
                          <m:t>𝑝</m:t>
                        </m:r>
                      </m:sub>
                    </m:sSub>
                  </m:oMath>
                </a14:m>
                <a:r>
                  <a:rPr lang="en-US" dirty="0"/>
                  <a:t>)</a:t>
                </a:r>
              </a:p>
              <a:p>
                <a:pPr marL="1200150" lvl="2" indent="-285750">
                  <a:lnSpc>
                    <a:spcPct val="150000"/>
                  </a:lnSpc>
                  <a:buFont typeface="Arial" panose="020B0604020202020204" pitchFamily="34" charset="0"/>
                  <a:buChar char="•"/>
                </a:pPr>
                <a:r>
                  <a:rPr lang="en-US" dirty="0"/>
                  <a:t>Sands tend to get more rigid under compression</a:t>
                </a:r>
              </a:p>
              <a:p>
                <a:pPr marL="285750" indent="-285750">
                  <a:lnSpc>
                    <a:spcPct val="150000"/>
                  </a:lnSpc>
                  <a:buFont typeface="Arial" panose="020B0604020202020204" pitchFamily="34" charset="0"/>
                  <a:buChar char="•"/>
                </a:pPr>
                <a:r>
                  <a:rPr lang="en-US" b="1" dirty="0"/>
                  <a:t>Water</a:t>
                </a:r>
              </a:p>
              <a:p>
                <a:pPr marL="742950" lvl="1" indent="-285750">
                  <a:lnSpc>
                    <a:spcPct val="150000"/>
                  </a:lnSpc>
                  <a:buFont typeface="Arial" panose="020B0604020202020204" pitchFamily="34" charset="0"/>
                  <a:buChar char="•"/>
                </a:pPr>
                <a:r>
                  <a:rPr lang="en-US" dirty="0"/>
                  <a:t>No plasticity and hardening, energy density described by scaler deformation gradient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𝐽</m:t>
                        </m:r>
                      </m:e>
                      <m:sup>
                        <m:r>
                          <a:rPr lang="en-US" b="0" i="1" smtClean="0">
                            <a:latin typeface="Cambria Math" panose="02040503050406030204" pitchFamily="18" charset="0"/>
                          </a:rPr>
                          <m:t>𝑤</m:t>
                        </m:r>
                      </m:sup>
                    </m:sSup>
                  </m:oMath>
                </a14:m>
                <a:endParaRPr lang="en-US" dirty="0"/>
              </a:p>
            </p:txBody>
          </p:sp>
        </mc:Choice>
        <mc:Fallback xmlns="">
          <p:sp>
            <p:nvSpPr>
              <p:cNvPr id="6" name="TextBox 5">
                <a:extLst>
                  <a:ext uri="{FF2B5EF4-FFF2-40B4-BE49-F238E27FC236}">
                    <a16:creationId xmlns:a16="http://schemas.microsoft.com/office/drawing/2014/main" id="{E4D8CB19-8856-4C79-B412-4B7863A90A19}"/>
                  </a:ext>
                </a:extLst>
              </p:cNvPr>
              <p:cNvSpPr txBox="1">
                <a:spLocks noRot="1" noChangeAspect="1" noMove="1" noResize="1" noEditPoints="1" noAdjustHandles="1" noChangeArrowheads="1" noChangeShapeType="1" noTextEdit="1"/>
              </p:cNvSpPr>
              <p:nvPr/>
            </p:nvSpPr>
            <p:spPr>
              <a:xfrm>
                <a:off x="589036" y="1911368"/>
                <a:ext cx="7409111" cy="4277068"/>
              </a:xfrm>
              <a:prstGeom prst="rect">
                <a:avLst/>
              </a:prstGeom>
              <a:blipFill>
                <a:blip r:embed="rId4"/>
                <a:stretch>
                  <a:fillRect l="-576" b="-1427"/>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539FD3B2-4C1D-4DE3-85B2-B326901F7DD8}"/>
              </a:ext>
            </a:extLst>
          </p:cNvPr>
          <p:cNvPicPr>
            <a:picLocks noChangeAspect="1"/>
          </p:cNvPicPr>
          <p:nvPr/>
        </p:nvPicPr>
        <p:blipFill>
          <a:blip r:embed="rId5"/>
          <a:stretch>
            <a:fillRect/>
          </a:stretch>
        </p:blipFill>
        <p:spPr>
          <a:xfrm>
            <a:off x="5142783" y="1420144"/>
            <a:ext cx="2220686" cy="577515"/>
          </a:xfrm>
          <a:prstGeom prst="rect">
            <a:avLst/>
          </a:prstGeom>
        </p:spPr>
      </p:pic>
      <p:sp>
        <p:nvSpPr>
          <p:cNvPr id="8" name="Rectangle 7">
            <a:extLst>
              <a:ext uri="{FF2B5EF4-FFF2-40B4-BE49-F238E27FC236}">
                <a16:creationId xmlns:a16="http://schemas.microsoft.com/office/drawing/2014/main" id="{D9E5C2AD-5416-44F0-A845-2A67439EA1E1}"/>
              </a:ext>
            </a:extLst>
          </p:cNvPr>
          <p:cNvSpPr/>
          <p:nvPr/>
        </p:nvSpPr>
        <p:spPr>
          <a:xfrm>
            <a:off x="589036" y="1542036"/>
            <a:ext cx="4553747" cy="369332"/>
          </a:xfrm>
          <a:prstGeom prst="rect">
            <a:avLst/>
          </a:prstGeom>
        </p:spPr>
        <p:txBody>
          <a:bodyPr wrap="none">
            <a:spAutoFit/>
          </a:bodyPr>
          <a:lstStyle/>
          <a:p>
            <a:pPr marL="285750" indent="-285750">
              <a:buFont typeface="Arial" panose="020B0604020202020204" pitchFamily="34" charset="0"/>
              <a:buChar char="•"/>
            </a:pPr>
            <a:r>
              <a:rPr lang="en-US" dirty="0"/>
              <a:t>Internal stress is evaluated by deformations</a:t>
            </a:r>
          </a:p>
        </p:txBody>
      </p:sp>
      <p:pic>
        <p:nvPicPr>
          <p:cNvPr id="9" name="Picture 8">
            <a:extLst>
              <a:ext uri="{FF2B5EF4-FFF2-40B4-BE49-F238E27FC236}">
                <a16:creationId xmlns:a16="http://schemas.microsoft.com/office/drawing/2014/main" id="{C35FA1F8-D1CB-49FF-A6C4-1C1E66A6CAAF}"/>
              </a:ext>
            </a:extLst>
          </p:cNvPr>
          <p:cNvPicPr>
            <a:picLocks noChangeAspect="1"/>
          </p:cNvPicPr>
          <p:nvPr/>
        </p:nvPicPr>
        <p:blipFill rotWithShape="1">
          <a:blip r:embed="rId6"/>
          <a:srcRect t="6040"/>
          <a:stretch/>
        </p:blipFill>
        <p:spPr>
          <a:xfrm>
            <a:off x="6981959" y="2525450"/>
            <a:ext cx="1016188" cy="223596"/>
          </a:xfrm>
          <a:prstGeom prst="rect">
            <a:avLst/>
          </a:prstGeom>
        </p:spPr>
      </p:pic>
      <p:pic>
        <p:nvPicPr>
          <p:cNvPr id="10" name="Picture 9">
            <a:extLst>
              <a:ext uri="{FF2B5EF4-FFF2-40B4-BE49-F238E27FC236}">
                <a16:creationId xmlns:a16="http://schemas.microsoft.com/office/drawing/2014/main" id="{20D75874-0626-4C85-AE4E-803D4A8D2D15}"/>
              </a:ext>
            </a:extLst>
          </p:cNvPr>
          <p:cNvPicPr>
            <a:picLocks noChangeAspect="1"/>
          </p:cNvPicPr>
          <p:nvPr/>
        </p:nvPicPr>
        <p:blipFill>
          <a:blip r:embed="rId7"/>
          <a:stretch>
            <a:fillRect/>
          </a:stretch>
        </p:blipFill>
        <p:spPr>
          <a:xfrm>
            <a:off x="3456875" y="2406897"/>
            <a:ext cx="3376085" cy="460702"/>
          </a:xfrm>
          <a:prstGeom prst="rect">
            <a:avLst/>
          </a:prstGeom>
        </p:spPr>
      </p:pic>
      <p:pic>
        <p:nvPicPr>
          <p:cNvPr id="12" name="Picture 11">
            <a:extLst>
              <a:ext uri="{FF2B5EF4-FFF2-40B4-BE49-F238E27FC236}">
                <a16:creationId xmlns:a16="http://schemas.microsoft.com/office/drawing/2014/main" id="{531C5953-0ED5-4B83-AAE3-1667C56F45AD}"/>
              </a:ext>
            </a:extLst>
          </p:cNvPr>
          <p:cNvPicPr>
            <a:picLocks noChangeAspect="1"/>
          </p:cNvPicPr>
          <p:nvPr/>
        </p:nvPicPr>
        <p:blipFill>
          <a:blip r:embed="rId8"/>
          <a:stretch>
            <a:fillRect/>
          </a:stretch>
        </p:blipFill>
        <p:spPr>
          <a:xfrm>
            <a:off x="4032928" y="5659273"/>
            <a:ext cx="2676525" cy="762000"/>
          </a:xfrm>
          <a:prstGeom prst="rect">
            <a:avLst/>
          </a:prstGeom>
        </p:spPr>
      </p:pic>
      <p:pic>
        <p:nvPicPr>
          <p:cNvPr id="13" name="Picture 12">
            <a:extLst>
              <a:ext uri="{FF2B5EF4-FFF2-40B4-BE49-F238E27FC236}">
                <a16:creationId xmlns:a16="http://schemas.microsoft.com/office/drawing/2014/main" id="{32BA3096-AA68-4D35-B0EC-75F287291A88}"/>
              </a:ext>
            </a:extLst>
          </p:cNvPr>
          <p:cNvPicPr>
            <a:picLocks noChangeAspect="1"/>
          </p:cNvPicPr>
          <p:nvPr/>
        </p:nvPicPr>
        <p:blipFill>
          <a:blip r:embed="rId9"/>
          <a:stretch>
            <a:fillRect/>
          </a:stretch>
        </p:blipFill>
        <p:spPr>
          <a:xfrm>
            <a:off x="8366338" y="1981545"/>
            <a:ext cx="3378629" cy="2068357"/>
          </a:xfrm>
          <a:prstGeom prst="rect">
            <a:avLst/>
          </a:prstGeom>
        </p:spPr>
      </p:pic>
      <p:sp>
        <p:nvSpPr>
          <p:cNvPr id="3" name="Rectangle 2">
            <a:extLst>
              <a:ext uri="{FF2B5EF4-FFF2-40B4-BE49-F238E27FC236}">
                <a16:creationId xmlns:a16="http://schemas.microsoft.com/office/drawing/2014/main" id="{C533224A-476E-4A9E-8B1F-E3BCAAEF1419}"/>
              </a:ext>
            </a:extLst>
          </p:cNvPr>
          <p:cNvSpPr/>
          <p:nvPr/>
        </p:nvSpPr>
        <p:spPr>
          <a:xfrm>
            <a:off x="9153001" y="4315891"/>
            <a:ext cx="1805302" cy="369332"/>
          </a:xfrm>
          <a:prstGeom prst="rect">
            <a:avLst/>
          </a:prstGeom>
        </p:spPr>
        <p:txBody>
          <a:bodyPr wrap="none">
            <a:spAutoFit/>
          </a:bodyPr>
          <a:lstStyle/>
          <a:p>
            <a:r>
              <a:rPr lang="en-US" dirty="0">
                <a:latin typeface="NimbusRomNo9L-Regu"/>
              </a:rPr>
              <a:t>[</a:t>
            </a:r>
            <a:r>
              <a:rPr lang="en-US" sz="1600" i="1" dirty="0">
                <a:latin typeface="NimbusRomNo9L-Regu"/>
              </a:rPr>
              <a:t>Gergely </a:t>
            </a:r>
            <a:r>
              <a:rPr lang="en-US" sz="1600" i="1" dirty="0" err="1">
                <a:latin typeface="NimbusRomNo9L-Regu"/>
              </a:rPr>
              <a:t>Klar</a:t>
            </a:r>
            <a:r>
              <a:rPr lang="en-US" sz="1600" i="1" dirty="0">
                <a:latin typeface="NimbusRomNo9L-Regu"/>
              </a:rPr>
              <a:t> 2016</a:t>
            </a:r>
            <a:r>
              <a:rPr lang="en-US" dirty="0">
                <a:latin typeface="NimbusRomNo9L-Regu"/>
              </a:rPr>
              <a:t>]</a:t>
            </a:r>
            <a:endParaRPr lang="en-US" dirty="0"/>
          </a:p>
        </p:txBody>
      </p:sp>
      <p:sp>
        <p:nvSpPr>
          <p:cNvPr id="11" name="Date Placeholder 10">
            <a:extLst>
              <a:ext uri="{FF2B5EF4-FFF2-40B4-BE49-F238E27FC236}">
                <a16:creationId xmlns:a16="http://schemas.microsoft.com/office/drawing/2014/main" id="{21417873-C990-43FC-8429-2FBE6AF3E14C}"/>
              </a:ext>
            </a:extLst>
          </p:cNvPr>
          <p:cNvSpPr>
            <a:spLocks noGrp="1"/>
          </p:cNvSpPr>
          <p:nvPr>
            <p:ph type="dt" sz="half" idx="10"/>
          </p:nvPr>
        </p:nvSpPr>
        <p:spPr/>
        <p:txBody>
          <a:bodyPr/>
          <a:lstStyle/>
          <a:p>
            <a:r>
              <a:rPr lang="en-US"/>
              <a:t>12/9/2021</a:t>
            </a:r>
          </a:p>
        </p:txBody>
      </p:sp>
      <p:sp>
        <p:nvSpPr>
          <p:cNvPr id="14" name="Footer Placeholder 13">
            <a:extLst>
              <a:ext uri="{FF2B5EF4-FFF2-40B4-BE49-F238E27FC236}">
                <a16:creationId xmlns:a16="http://schemas.microsoft.com/office/drawing/2014/main" id="{937528D6-3739-4878-842C-68BDE94227F5}"/>
              </a:ext>
            </a:extLst>
          </p:cNvPr>
          <p:cNvSpPr>
            <a:spLocks noGrp="1"/>
          </p:cNvSpPr>
          <p:nvPr>
            <p:ph type="ftr" sz="quarter" idx="11"/>
          </p:nvPr>
        </p:nvSpPr>
        <p:spPr/>
        <p:txBody>
          <a:bodyPr/>
          <a:lstStyle/>
          <a:p>
            <a:r>
              <a:rPr lang="en-US"/>
              <a:t>6.837 Course Project | Zhuo Liu</a:t>
            </a:r>
          </a:p>
        </p:txBody>
      </p:sp>
      <p:sp>
        <p:nvSpPr>
          <p:cNvPr id="15" name="Slide Number Placeholder 14">
            <a:extLst>
              <a:ext uri="{FF2B5EF4-FFF2-40B4-BE49-F238E27FC236}">
                <a16:creationId xmlns:a16="http://schemas.microsoft.com/office/drawing/2014/main" id="{27EC35F0-9D3F-400F-A86C-FFA339780A99}"/>
              </a:ext>
            </a:extLst>
          </p:cNvPr>
          <p:cNvSpPr>
            <a:spLocks noGrp="1"/>
          </p:cNvSpPr>
          <p:nvPr>
            <p:ph type="sldNum" sz="quarter" idx="12"/>
          </p:nvPr>
        </p:nvSpPr>
        <p:spPr/>
        <p:txBody>
          <a:bodyPr/>
          <a:lstStyle/>
          <a:p>
            <a:fld id="{0B747CD7-7F8D-40C3-9464-FFD44CBBE59A}" type="slidenum">
              <a:rPr lang="en-US" smtClean="0"/>
              <a:t>5</a:t>
            </a:fld>
            <a:endParaRPr lang="en-US" dirty="0"/>
          </a:p>
        </p:txBody>
      </p:sp>
      <p:sp>
        <p:nvSpPr>
          <p:cNvPr id="16" name="Rectangle 15">
            <a:extLst>
              <a:ext uri="{FF2B5EF4-FFF2-40B4-BE49-F238E27FC236}">
                <a16:creationId xmlns:a16="http://schemas.microsoft.com/office/drawing/2014/main" id="{82842D32-9851-4E1E-BC25-6A5FA9855B20}"/>
              </a:ext>
            </a:extLst>
          </p:cNvPr>
          <p:cNvSpPr/>
          <p:nvPr/>
        </p:nvSpPr>
        <p:spPr>
          <a:xfrm>
            <a:off x="6709453" y="5855607"/>
            <a:ext cx="3222549" cy="369332"/>
          </a:xfrm>
          <a:prstGeom prst="rect">
            <a:avLst/>
          </a:prstGeom>
        </p:spPr>
        <p:txBody>
          <a:bodyPr wrap="none">
            <a:spAutoFit/>
          </a:bodyPr>
          <a:lstStyle/>
          <a:p>
            <a:r>
              <a:rPr lang="en-US" dirty="0">
                <a:latin typeface="NimbusRomNo9L-Regu"/>
              </a:rPr>
              <a:t>[</a:t>
            </a:r>
            <a:r>
              <a:rPr lang="en-US" sz="1600" i="1" dirty="0">
                <a:latin typeface="NimbusRomNo9L-Regu"/>
              </a:rPr>
              <a:t>Andre </a:t>
            </a:r>
            <a:r>
              <a:rPr lang="en-US" sz="1600" i="1" dirty="0" err="1">
                <a:latin typeface="NimbusRomNo9L-Regu"/>
              </a:rPr>
              <a:t>Pradhana</a:t>
            </a:r>
            <a:r>
              <a:rPr lang="en-US" sz="1600" i="1" dirty="0">
                <a:latin typeface="NimbusRomNo9L-Regu"/>
              </a:rPr>
              <a:t> </a:t>
            </a:r>
            <a:r>
              <a:rPr lang="en-US" sz="1600" i="1" dirty="0" err="1">
                <a:latin typeface="NimbusRomNo9L-Regu"/>
              </a:rPr>
              <a:t>Tampubolon</a:t>
            </a:r>
            <a:r>
              <a:rPr lang="en-US" sz="1600" i="1" dirty="0">
                <a:latin typeface="NimbusRomNo9L-Regu"/>
              </a:rPr>
              <a:t> 2017</a:t>
            </a:r>
            <a:r>
              <a:rPr lang="en-US" dirty="0">
                <a:latin typeface="NimbusRomNo9L-Regu"/>
              </a:rPr>
              <a:t>]</a:t>
            </a:r>
            <a:endParaRPr lang="en-US" dirty="0"/>
          </a:p>
        </p:txBody>
      </p:sp>
    </p:spTree>
    <p:extLst>
      <p:ext uri="{BB962C8B-B14F-4D97-AF65-F5344CB8AC3E}">
        <p14:creationId xmlns:p14="http://schemas.microsoft.com/office/powerpoint/2010/main" val="3244926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63B5DA-95B6-4EF7-9354-EFB63FB56F7B}"/>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Algorithm overview</a:t>
            </a:r>
          </a:p>
        </p:txBody>
      </p:sp>
      <p:sp>
        <p:nvSpPr>
          <p:cNvPr id="2" name="Rectangle 1">
            <a:extLst>
              <a:ext uri="{FF2B5EF4-FFF2-40B4-BE49-F238E27FC236}">
                <a16:creationId xmlns:a16="http://schemas.microsoft.com/office/drawing/2014/main" id="{48C665B4-9314-455E-A3E0-B9657481D133}"/>
              </a:ext>
            </a:extLst>
          </p:cNvPr>
          <p:cNvSpPr/>
          <p:nvPr/>
        </p:nvSpPr>
        <p:spPr>
          <a:xfrm>
            <a:off x="963370" y="1530890"/>
            <a:ext cx="1571625" cy="11125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P2G</a:t>
            </a:r>
          </a:p>
        </p:txBody>
      </p:sp>
      <p:pic>
        <p:nvPicPr>
          <p:cNvPr id="3" name="Picture 2">
            <a:extLst>
              <a:ext uri="{FF2B5EF4-FFF2-40B4-BE49-F238E27FC236}">
                <a16:creationId xmlns:a16="http://schemas.microsoft.com/office/drawing/2014/main" id="{ACC2A11E-46C7-4F20-AE9E-FF2257484656}"/>
              </a:ext>
            </a:extLst>
          </p:cNvPr>
          <p:cNvPicPr>
            <a:picLocks noChangeAspect="1"/>
          </p:cNvPicPr>
          <p:nvPr/>
        </p:nvPicPr>
        <p:blipFill>
          <a:blip r:embed="rId3"/>
          <a:stretch>
            <a:fillRect/>
          </a:stretch>
        </p:blipFill>
        <p:spPr>
          <a:xfrm>
            <a:off x="4775389" y="1359687"/>
            <a:ext cx="1571625" cy="609600"/>
          </a:xfrm>
          <a:prstGeom prst="rect">
            <a:avLst/>
          </a:prstGeom>
        </p:spPr>
      </p:pic>
      <p:sp>
        <p:nvSpPr>
          <p:cNvPr id="6" name="Rectangle 5">
            <a:extLst>
              <a:ext uri="{FF2B5EF4-FFF2-40B4-BE49-F238E27FC236}">
                <a16:creationId xmlns:a16="http://schemas.microsoft.com/office/drawing/2014/main" id="{11E8E379-C450-42F7-BE2F-405BFD2C2945}"/>
              </a:ext>
            </a:extLst>
          </p:cNvPr>
          <p:cNvSpPr/>
          <p:nvPr/>
        </p:nvSpPr>
        <p:spPr>
          <a:xfrm>
            <a:off x="922159" y="3077654"/>
            <a:ext cx="1625775" cy="7635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Update Grid</a:t>
            </a:r>
          </a:p>
        </p:txBody>
      </p:sp>
      <p:pic>
        <p:nvPicPr>
          <p:cNvPr id="7" name="Picture 6">
            <a:extLst>
              <a:ext uri="{FF2B5EF4-FFF2-40B4-BE49-F238E27FC236}">
                <a16:creationId xmlns:a16="http://schemas.microsoft.com/office/drawing/2014/main" id="{34062A0D-FD93-41B8-BDA2-EF03C8C34D31}"/>
              </a:ext>
            </a:extLst>
          </p:cNvPr>
          <p:cNvPicPr>
            <a:picLocks noChangeAspect="1"/>
          </p:cNvPicPr>
          <p:nvPr/>
        </p:nvPicPr>
        <p:blipFill>
          <a:blip r:embed="rId4"/>
          <a:stretch>
            <a:fillRect/>
          </a:stretch>
        </p:blipFill>
        <p:spPr>
          <a:xfrm>
            <a:off x="4835886" y="2313817"/>
            <a:ext cx="4581525" cy="657225"/>
          </a:xfrm>
          <a:prstGeom prst="rect">
            <a:avLst/>
          </a:prstGeom>
        </p:spPr>
      </p:pic>
      <p:pic>
        <p:nvPicPr>
          <p:cNvPr id="8" name="Picture 7">
            <a:extLst>
              <a:ext uri="{FF2B5EF4-FFF2-40B4-BE49-F238E27FC236}">
                <a16:creationId xmlns:a16="http://schemas.microsoft.com/office/drawing/2014/main" id="{19B54BD6-A5CB-4C26-B4A4-B0762874A39D}"/>
              </a:ext>
            </a:extLst>
          </p:cNvPr>
          <p:cNvPicPr>
            <a:picLocks noChangeAspect="1"/>
          </p:cNvPicPr>
          <p:nvPr/>
        </p:nvPicPr>
        <p:blipFill>
          <a:blip r:embed="rId5"/>
          <a:stretch>
            <a:fillRect/>
          </a:stretch>
        </p:blipFill>
        <p:spPr>
          <a:xfrm>
            <a:off x="5140022" y="2925588"/>
            <a:ext cx="2228850" cy="609600"/>
          </a:xfrm>
          <a:prstGeom prst="rect">
            <a:avLst/>
          </a:prstGeom>
        </p:spPr>
      </p:pic>
      <p:sp>
        <p:nvSpPr>
          <p:cNvPr id="9" name="Rectangle 8">
            <a:extLst>
              <a:ext uri="{FF2B5EF4-FFF2-40B4-BE49-F238E27FC236}">
                <a16:creationId xmlns:a16="http://schemas.microsoft.com/office/drawing/2014/main" id="{4AF7C45D-83B1-4435-BE1C-2630DEAFF876}"/>
              </a:ext>
            </a:extLst>
          </p:cNvPr>
          <p:cNvSpPr/>
          <p:nvPr/>
        </p:nvSpPr>
        <p:spPr>
          <a:xfrm>
            <a:off x="2775192" y="1493305"/>
            <a:ext cx="1571625"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Transfer mass</a:t>
            </a:r>
          </a:p>
        </p:txBody>
      </p:sp>
      <p:sp>
        <p:nvSpPr>
          <p:cNvPr id="10" name="Rectangle 9">
            <a:extLst>
              <a:ext uri="{FF2B5EF4-FFF2-40B4-BE49-F238E27FC236}">
                <a16:creationId xmlns:a16="http://schemas.microsoft.com/office/drawing/2014/main" id="{323D0EC1-01CF-4F35-BCB6-5B77D195473E}"/>
              </a:ext>
            </a:extLst>
          </p:cNvPr>
          <p:cNvSpPr/>
          <p:nvPr/>
        </p:nvSpPr>
        <p:spPr>
          <a:xfrm>
            <a:off x="2775192" y="1920762"/>
            <a:ext cx="1785922"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Transfer velocity</a:t>
            </a:r>
          </a:p>
        </p:txBody>
      </p:sp>
      <p:sp>
        <p:nvSpPr>
          <p:cNvPr id="11" name="Rectangle 10">
            <a:extLst>
              <a:ext uri="{FF2B5EF4-FFF2-40B4-BE49-F238E27FC236}">
                <a16:creationId xmlns:a16="http://schemas.microsoft.com/office/drawing/2014/main" id="{B072BE77-437C-42FF-A047-34A1D89EF1EF}"/>
              </a:ext>
            </a:extLst>
          </p:cNvPr>
          <p:cNvSpPr/>
          <p:nvPr/>
        </p:nvSpPr>
        <p:spPr>
          <a:xfrm>
            <a:off x="2774658" y="2345924"/>
            <a:ext cx="1677347"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Compute force</a:t>
            </a:r>
          </a:p>
        </p:txBody>
      </p:sp>
      <p:sp>
        <p:nvSpPr>
          <p:cNvPr id="12" name="Rectangle 11">
            <a:extLst>
              <a:ext uri="{FF2B5EF4-FFF2-40B4-BE49-F238E27FC236}">
                <a16:creationId xmlns:a16="http://schemas.microsoft.com/office/drawing/2014/main" id="{C4A921C3-F6CC-472E-8CB4-9898C114D8B4}"/>
              </a:ext>
            </a:extLst>
          </p:cNvPr>
          <p:cNvSpPr/>
          <p:nvPr/>
        </p:nvSpPr>
        <p:spPr>
          <a:xfrm>
            <a:off x="2779861" y="3091485"/>
            <a:ext cx="2140481" cy="40417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Update grid velocity</a:t>
            </a:r>
          </a:p>
        </p:txBody>
      </p:sp>
      <p:sp>
        <p:nvSpPr>
          <p:cNvPr id="13" name="Rectangle 12">
            <a:extLst>
              <a:ext uri="{FF2B5EF4-FFF2-40B4-BE49-F238E27FC236}">
                <a16:creationId xmlns:a16="http://schemas.microsoft.com/office/drawing/2014/main" id="{1FAFAC5F-2939-4D67-BB81-87C46E3FD251}"/>
              </a:ext>
            </a:extLst>
          </p:cNvPr>
          <p:cNvSpPr/>
          <p:nvPr/>
        </p:nvSpPr>
        <p:spPr>
          <a:xfrm>
            <a:off x="2779863" y="3525339"/>
            <a:ext cx="3991052"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Apply collision and friction with borders</a:t>
            </a:r>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AA3C87FC-9D0F-42F5-8408-78CC003E8B5A}"/>
                  </a:ext>
                </a:extLst>
              </p:cNvPr>
              <p:cNvSpPr txBox="1"/>
              <p:nvPr/>
            </p:nvSpPr>
            <p:spPr>
              <a:xfrm>
                <a:off x="7010902" y="3559832"/>
                <a:ext cx="2401235" cy="292901"/>
              </a:xfrm>
              <a:prstGeom prst="rect">
                <a:avLst/>
              </a:prstGeom>
              <a:noFill/>
            </p:spPr>
            <p:txBody>
              <a:bodyPr wrap="none" lIns="0" tIns="0" rIns="0" bIns="0" rtlCol="0">
                <a:spAutoFit/>
              </a:bodyPr>
              <a:lstStyle/>
              <a:p>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𝑣</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𝑣</m:t>
                        </m:r>
                      </m:e>
                      <m:sub>
                        <m:r>
                          <a:rPr lang="en-US" b="0" i="1" smtClean="0">
                            <a:latin typeface="Cambria Math" panose="02040503050406030204" pitchFamily="18" charset="0"/>
                          </a:rPr>
                          <m:t>𝑖</m:t>
                        </m:r>
                      </m:sub>
                      <m:sup>
                        <m:r>
                          <a:rPr lang="en-US" b="0" i="1" smtClean="0">
                            <a:latin typeface="Cambria Math" panose="02040503050406030204" pitchFamily="18" charset="0"/>
                          </a:rPr>
                          <m:t>𝑛</m:t>
                        </m:r>
                        <m:r>
                          <a:rPr lang="en-US" b="0" i="1" smtClean="0">
                            <a:latin typeface="Cambria Math" panose="02040503050406030204" pitchFamily="18" charset="0"/>
                          </a:rPr>
                          <m:t>+1</m:t>
                        </m:r>
                      </m:sup>
                    </m:sSubSup>
                  </m:oMath>
                </a14:m>
                <a:r>
                  <a:rPr lang="en-US" dirty="0"/>
                  <a:t> (see write-up)</a:t>
                </a:r>
              </a:p>
            </p:txBody>
          </p:sp>
        </mc:Choice>
        <mc:Fallback xmlns="">
          <p:sp>
            <p:nvSpPr>
              <p:cNvPr id="14" name="TextBox 13">
                <a:extLst>
                  <a:ext uri="{FF2B5EF4-FFF2-40B4-BE49-F238E27FC236}">
                    <a16:creationId xmlns:a16="http://schemas.microsoft.com/office/drawing/2014/main" id="{AA3C87FC-9D0F-42F5-8408-78CC003E8B5A}"/>
                  </a:ext>
                </a:extLst>
              </p:cNvPr>
              <p:cNvSpPr txBox="1">
                <a:spLocks noRot="1" noChangeAspect="1" noMove="1" noResize="1" noEditPoints="1" noAdjustHandles="1" noChangeArrowheads="1" noChangeShapeType="1" noTextEdit="1"/>
              </p:cNvSpPr>
              <p:nvPr/>
            </p:nvSpPr>
            <p:spPr>
              <a:xfrm>
                <a:off x="7010902" y="3559832"/>
                <a:ext cx="2401235" cy="292901"/>
              </a:xfrm>
              <a:prstGeom prst="rect">
                <a:avLst/>
              </a:prstGeom>
              <a:blipFill>
                <a:blip r:embed="rId6"/>
                <a:stretch>
                  <a:fillRect l="-2538" t="-20833" r="-6091" b="-47917"/>
                </a:stretch>
              </a:blipFill>
            </p:spPr>
            <p:txBody>
              <a:bodyPr/>
              <a:lstStyle/>
              <a:p>
                <a:r>
                  <a:rPr lang="en-US">
                    <a:noFill/>
                  </a:rPr>
                  <a:t> </a:t>
                </a:r>
              </a:p>
            </p:txBody>
          </p:sp>
        </mc:Fallback>
      </mc:AlternateContent>
      <p:sp>
        <p:nvSpPr>
          <p:cNvPr id="15" name="Rectangle 14">
            <a:extLst>
              <a:ext uri="{FF2B5EF4-FFF2-40B4-BE49-F238E27FC236}">
                <a16:creationId xmlns:a16="http://schemas.microsoft.com/office/drawing/2014/main" id="{F63C6D8D-F72F-4409-B799-16788B795750}"/>
              </a:ext>
            </a:extLst>
          </p:cNvPr>
          <p:cNvSpPr/>
          <p:nvPr/>
        </p:nvSpPr>
        <p:spPr>
          <a:xfrm>
            <a:off x="909220" y="4214528"/>
            <a:ext cx="1640546" cy="813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G2P</a:t>
            </a:r>
          </a:p>
        </p:txBody>
      </p:sp>
      <p:pic>
        <p:nvPicPr>
          <p:cNvPr id="17" name="Picture 16">
            <a:extLst>
              <a:ext uri="{FF2B5EF4-FFF2-40B4-BE49-F238E27FC236}">
                <a16:creationId xmlns:a16="http://schemas.microsoft.com/office/drawing/2014/main" id="{1F35545E-BA7D-4582-A56F-0EC92FC2BD16}"/>
              </a:ext>
            </a:extLst>
          </p:cNvPr>
          <p:cNvPicPr>
            <a:picLocks noChangeAspect="1"/>
          </p:cNvPicPr>
          <p:nvPr/>
        </p:nvPicPr>
        <p:blipFill rotWithShape="1">
          <a:blip r:embed="rId7"/>
          <a:srcRect t="6958"/>
          <a:stretch/>
        </p:blipFill>
        <p:spPr>
          <a:xfrm>
            <a:off x="6036732" y="4540941"/>
            <a:ext cx="2686050" cy="655806"/>
          </a:xfrm>
          <a:prstGeom prst="rect">
            <a:avLst/>
          </a:prstGeom>
        </p:spPr>
      </p:pic>
      <p:sp>
        <p:nvSpPr>
          <p:cNvPr id="18" name="Rectangle 17">
            <a:extLst>
              <a:ext uri="{FF2B5EF4-FFF2-40B4-BE49-F238E27FC236}">
                <a16:creationId xmlns:a16="http://schemas.microsoft.com/office/drawing/2014/main" id="{95B8FFBE-9319-42F2-93EB-6AD24A8C13DA}"/>
              </a:ext>
            </a:extLst>
          </p:cNvPr>
          <p:cNvSpPr/>
          <p:nvPr/>
        </p:nvSpPr>
        <p:spPr>
          <a:xfrm>
            <a:off x="2782897" y="4214528"/>
            <a:ext cx="1821760"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Transfer velocity</a:t>
            </a:r>
          </a:p>
        </p:txBody>
      </p:sp>
      <p:sp>
        <p:nvSpPr>
          <p:cNvPr id="19" name="Rectangle 18">
            <a:extLst>
              <a:ext uri="{FF2B5EF4-FFF2-40B4-BE49-F238E27FC236}">
                <a16:creationId xmlns:a16="http://schemas.microsoft.com/office/drawing/2014/main" id="{57894C5E-3839-44BC-96F1-91789AE14B3E}"/>
              </a:ext>
            </a:extLst>
          </p:cNvPr>
          <p:cNvSpPr/>
          <p:nvPr/>
        </p:nvSpPr>
        <p:spPr>
          <a:xfrm>
            <a:off x="2782898" y="4638892"/>
            <a:ext cx="2765114"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Transfer affine momentum</a:t>
            </a:r>
          </a:p>
        </p:txBody>
      </p:sp>
      <p:sp>
        <p:nvSpPr>
          <p:cNvPr id="20" name="Rectangle 19">
            <a:extLst>
              <a:ext uri="{FF2B5EF4-FFF2-40B4-BE49-F238E27FC236}">
                <a16:creationId xmlns:a16="http://schemas.microsoft.com/office/drawing/2014/main" id="{1471C373-AA2F-4315-8747-641E11D07E88}"/>
              </a:ext>
            </a:extLst>
          </p:cNvPr>
          <p:cNvSpPr/>
          <p:nvPr/>
        </p:nvSpPr>
        <p:spPr>
          <a:xfrm>
            <a:off x="922159" y="5340870"/>
            <a:ext cx="1640546" cy="7859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Update Particle</a:t>
            </a:r>
          </a:p>
        </p:txBody>
      </p:sp>
      <p:sp>
        <p:nvSpPr>
          <p:cNvPr id="21" name="Rectangle 20">
            <a:extLst>
              <a:ext uri="{FF2B5EF4-FFF2-40B4-BE49-F238E27FC236}">
                <a16:creationId xmlns:a16="http://schemas.microsoft.com/office/drawing/2014/main" id="{F2EC6DDD-BEC7-4E5C-B48A-62EF403DB845}"/>
              </a:ext>
            </a:extLst>
          </p:cNvPr>
          <p:cNvSpPr/>
          <p:nvPr/>
        </p:nvSpPr>
        <p:spPr>
          <a:xfrm>
            <a:off x="2788426" y="5350199"/>
            <a:ext cx="2549938" cy="37810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Update particle position</a:t>
            </a:r>
          </a:p>
        </p:txBody>
      </p:sp>
      <p:pic>
        <p:nvPicPr>
          <p:cNvPr id="22" name="Picture 21">
            <a:extLst>
              <a:ext uri="{FF2B5EF4-FFF2-40B4-BE49-F238E27FC236}">
                <a16:creationId xmlns:a16="http://schemas.microsoft.com/office/drawing/2014/main" id="{2AAD6A6D-4C75-4CE7-A6F6-80F67AC8C82D}"/>
              </a:ext>
            </a:extLst>
          </p:cNvPr>
          <p:cNvPicPr>
            <a:picLocks noChangeAspect="1"/>
          </p:cNvPicPr>
          <p:nvPr/>
        </p:nvPicPr>
        <p:blipFill>
          <a:blip r:embed="rId8"/>
          <a:stretch>
            <a:fillRect/>
          </a:stretch>
        </p:blipFill>
        <p:spPr>
          <a:xfrm>
            <a:off x="5804417" y="5186611"/>
            <a:ext cx="1809750" cy="590550"/>
          </a:xfrm>
          <a:prstGeom prst="rect">
            <a:avLst/>
          </a:prstGeom>
        </p:spPr>
      </p:pic>
      <p:pic>
        <p:nvPicPr>
          <p:cNvPr id="23" name="Picture 22">
            <a:extLst>
              <a:ext uri="{FF2B5EF4-FFF2-40B4-BE49-F238E27FC236}">
                <a16:creationId xmlns:a16="http://schemas.microsoft.com/office/drawing/2014/main" id="{D4E9CA8E-95A2-4B33-B07B-DEAD13B9639E}"/>
              </a:ext>
            </a:extLst>
          </p:cNvPr>
          <p:cNvPicPr>
            <a:picLocks noChangeAspect="1"/>
          </p:cNvPicPr>
          <p:nvPr/>
        </p:nvPicPr>
        <p:blipFill>
          <a:blip r:embed="rId9"/>
          <a:stretch>
            <a:fillRect/>
          </a:stretch>
        </p:blipFill>
        <p:spPr>
          <a:xfrm>
            <a:off x="7479532" y="5271410"/>
            <a:ext cx="1905000" cy="381000"/>
          </a:xfrm>
          <a:prstGeom prst="rect">
            <a:avLst/>
          </a:prstGeom>
        </p:spPr>
      </p:pic>
      <p:sp>
        <p:nvSpPr>
          <p:cNvPr id="24" name="Rectangle 23">
            <a:extLst>
              <a:ext uri="{FF2B5EF4-FFF2-40B4-BE49-F238E27FC236}">
                <a16:creationId xmlns:a16="http://schemas.microsoft.com/office/drawing/2014/main" id="{5B4F0F83-26CF-44CF-A2E6-481FF150E568}"/>
              </a:ext>
            </a:extLst>
          </p:cNvPr>
          <p:cNvSpPr/>
          <p:nvPr/>
        </p:nvSpPr>
        <p:spPr>
          <a:xfrm>
            <a:off x="2782898" y="5788896"/>
            <a:ext cx="5011274" cy="3810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Update particle deformation (plasticity, hardening)</a:t>
            </a:r>
          </a:p>
        </p:txBody>
      </p:sp>
      <p:sp>
        <p:nvSpPr>
          <p:cNvPr id="26" name="Arrow: Down 25">
            <a:extLst>
              <a:ext uri="{FF2B5EF4-FFF2-40B4-BE49-F238E27FC236}">
                <a16:creationId xmlns:a16="http://schemas.microsoft.com/office/drawing/2014/main" id="{4243D237-5594-4310-B891-D1B368CAB754}"/>
              </a:ext>
            </a:extLst>
          </p:cNvPr>
          <p:cNvSpPr/>
          <p:nvPr/>
        </p:nvSpPr>
        <p:spPr>
          <a:xfrm>
            <a:off x="1723882" y="2725460"/>
            <a:ext cx="148461" cy="3051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708E28C8-98B4-45A1-81B1-3A3AAABD4EE5}"/>
              </a:ext>
            </a:extLst>
          </p:cNvPr>
          <p:cNvSpPr/>
          <p:nvPr/>
        </p:nvSpPr>
        <p:spPr>
          <a:xfrm>
            <a:off x="1723881" y="3888250"/>
            <a:ext cx="148461" cy="3051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E696EF96-68DF-4C61-B371-35554E2B923E}"/>
              </a:ext>
            </a:extLst>
          </p:cNvPr>
          <p:cNvSpPr/>
          <p:nvPr/>
        </p:nvSpPr>
        <p:spPr>
          <a:xfrm>
            <a:off x="1723882" y="5059803"/>
            <a:ext cx="148462" cy="27485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Curved Left 28">
            <a:extLst>
              <a:ext uri="{FF2B5EF4-FFF2-40B4-BE49-F238E27FC236}">
                <a16:creationId xmlns:a16="http://schemas.microsoft.com/office/drawing/2014/main" id="{472B5D38-DA6F-4732-AFB5-FB8EB0D48F85}"/>
              </a:ext>
            </a:extLst>
          </p:cNvPr>
          <p:cNvSpPr/>
          <p:nvPr/>
        </p:nvSpPr>
        <p:spPr>
          <a:xfrm rot="10800000">
            <a:off x="280617" y="1923182"/>
            <a:ext cx="609681" cy="390854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Box 29">
            <a:extLst>
              <a:ext uri="{FF2B5EF4-FFF2-40B4-BE49-F238E27FC236}">
                <a16:creationId xmlns:a16="http://schemas.microsoft.com/office/drawing/2014/main" id="{ED6B546B-2127-41BF-8DF7-4FC029DAC48A}"/>
              </a:ext>
            </a:extLst>
          </p:cNvPr>
          <p:cNvSpPr txBox="1"/>
          <p:nvPr/>
        </p:nvSpPr>
        <p:spPr>
          <a:xfrm>
            <a:off x="8172182" y="5831728"/>
            <a:ext cx="1316771" cy="276999"/>
          </a:xfrm>
          <a:prstGeom prst="rect">
            <a:avLst/>
          </a:prstGeom>
          <a:noFill/>
        </p:spPr>
        <p:txBody>
          <a:bodyPr wrap="none" lIns="0" tIns="0" rIns="0" bIns="0" rtlCol="0">
            <a:spAutoFit/>
          </a:bodyPr>
          <a:lstStyle/>
          <a:p>
            <a:r>
              <a:rPr lang="en-US" dirty="0"/>
              <a:t>(see write-up)</a:t>
            </a:r>
          </a:p>
        </p:txBody>
      </p:sp>
      <p:pic>
        <p:nvPicPr>
          <p:cNvPr id="5" name="Picture 4">
            <a:extLst>
              <a:ext uri="{FF2B5EF4-FFF2-40B4-BE49-F238E27FC236}">
                <a16:creationId xmlns:a16="http://schemas.microsoft.com/office/drawing/2014/main" id="{64A4E43A-76C0-4F82-AAB1-DE1B5B5C1023}"/>
              </a:ext>
            </a:extLst>
          </p:cNvPr>
          <p:cNvPicPr>
            <a:picLocks noChangeAspect="1"/>
          </p:cNvPicPr>
          <p:nvPr/>
        </p:nvPicPr>
        <p:blipFill rotWithShape="1">
          <a:blip r:embed="rId10"/>
          <a:srcRect t="7682" b="-1"/>
          <a:stretch/>
        </p:blipFill>
        <p:spPr>
          <a:xfrm>
            <a:off x="4835886" y="1804353"/>
            <a:ext cx="4133850" cy="580356"/>
          </a:xfrm>
          <a:prstGeom prst="rect">
            <a:avLst/>
          </a:prstGeom>
        </p:spPr>
      </p:pic>
      <p:pic>
        <p:nvPicPr>
          <p:cNvPr id="16" name="Picture 15">
            <a:extLst>
              <a:ext uri="{FF2B5EF4-FFF2-40B4-BE49-F238E27FC236}">
                <a16:creationId xmlns:a16="http://schemas.microsoft.com/office/drawing/2014/main" id="{C8754BFC-B16F-4D73-BD41-8FEDC68C2EF0}"/>
              </a:ext>
            </a:extLst>
          </p:cNvPr>
          <p:cNvPicPr>
            <a:picLocks noChangeAspect="1"/>
          </p:cNvPicPr>
          <p:nvPr/>
        </p:nvPicPr>
        <p:blipFill rotWithShape="1">
          <a:blip r:embed="rId11"/>
          <a:srcRect t="19765"/>
          <a:stretch/>
        </p:blipFill>
        <p:spPr>
          <a:xfrm>
            <a:off x="4780170" y="4130127"/>
            <a:ext cx="1628775" cy="512036"/>
          </a:xfrm>
          <a:prstGeom prst="rect">
            <a:avLst/>
          </a:prstGeom>
        </p:spPr>
      </p:pic>
      <p:sp>
        <p:nvSpPr>
          <p:cNvPr id="31" name="Date Placeholder 30">
            <a:extLst>
              <a:ext uri="{FF2B5EF4-FFF2-40B4-BE49-F238E27FC236}">
                <a16:creationId xmlns:a16="http://schemas.microsoft.com/office/drawing/2014/main" id="{5385A0FA-0693-4297-992D-245FC48BCF61}"/>
              </a:ext>
            </a:extLst>
          </p:cNvPr>
          <p:cNvSpPr>
            <a:spLocks noGrp="1"/>
          </p:cNvSpPr>
          <p:nvPr>
            <p:ph type="dt" sz="half" idx="10"/>
          </p:nvPr>
        </p:nvSpPr>
        <p:spPr/>
        <p:txBody>
          <a:bodyPr/>
          <a:lstStyle/>
          <a:p>
            <a:r>
              <a:rPr lang="en-US"/>
              <a:t>12/9/2021</a:t>
            </a:r>
          </a:p>
        </p:txBody>
      </p:sp>
      <p:sp>
        <p:nvSpPr>
          <p:cNvPr id="32" name="Footer Placeholder 31">
            <a:extLst>
              <a:ext uri="{FF2B5EF4-FFF2-40B4-BE49-F238E27FC236}">
                <a16:creationId xmlns:a16="http://schemas.microsoft.com/office/drawing/2014/main" id="{D7DCF5D1-45AE-41FA-9DCE-371DED39E6B2}"/>
              </a:ext>
            </a:extLst>
          </p:cNvPr>
          <p:cNvSpPr>
            <a:spLocks noGrp="1"/>
          </p:cNvSpPr>
          <p:nvPr>
            <p:ph type="ftr" sz="quarter" idx="11"/>
          </p:nvPr>
        </p:nvSpPr>
        <p:spPr/>
        <p:txBody>
          <a:bodyPr/>
          <a:lstStyle/>
          <a:p>
            <a:r>
              <a:rPr lang="en-US"/>
              <a:t>6.837 Course Project | Zhuo Liu</a:t>
            </a:r>
          </a:p>
        </p:txBody>
      </p:sp>
      <p:sp>
        <p:nvSpPr>
          <p:cNvPr id="33" name="Slide Number Placeholder 32">
            <a:extLst>
              <a:ext uri="{FF2B5EF4-FFF2-40B4-BE49-F238E27FC236}">
                <a16:creationId xmlns:a16="http://schemas.microsoft.com/office/drawing/2014/main" id="{60671C61-11E1-4551-9E69-B3BBADFB81A7}"/>
              </a:ext>
            </a:extLst>
          </p:cNvPr>
          <p:cNvSpPr>
            <a:spLocks noGrp="1"/>
          </p:cNvSpPr>
          <p:nvPr>
            <p:ph type="sldNum" sz="quarter" idx="12"/>
          </p:nvPr>
        </p:nvSpPr>
        <p:spPr/>
        <p:txBody>
          <a:bodyPr/>
          <a:lstStyle/>
          <a:p>
            <a:fld id="{0B747CD7-7F8D-40C3-9464-FFD44CBBE59A}" type="slidenum">
              <a:rPr lang="en-US" smtClean="0"/>
              <a:t>6</a:t>
            </a:fld>
            <a:endParaRPr lang="en-US"/>
          </a:p>
        </p:txBody>
      </p:sp>
    </p:spTree>
    <p:extLst>
      <p:ext uri="{BB962C8B-B14F-4D97-AF65-F5344CB8AC3E}">
        <p14:creationId xmlns:p14="http://schemas.microsoft.com/office/powerpoint/2010/main" val="277082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055B754-70D8-42D9-8A0A-3573D54A5692}"/>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Results: Water</a:t>
            </a:r>
          </a:p>
        </p:txBody>
      </p:sp>
      <p:pic>
        <p:nvPicPr>
          <p:cNvPr id="3" name="watermore">
            <a:hlinkClick r:id="" action="ppaction://media"/>
            <a:extLst>
              <a:ext uri="{FF2B5EF4-FFF2-40B4-BE49-F238E27FC236}">
                <a16:creationId xmlns:a16="http://schemas.microsoft.com/office/drawing/2014/main" id="{810883BE-4AFE-4FEC-A504-3A3532BAFEE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21098" y="1164256"/>
            <a:ext cx="4893914" cy="4893914"/>
          </a:xfrm>
          <a:prstGeom prst="rect">
            <a:avLst/>
          </a:prstGeom>
        </p:spPr>
      </p:pic>
      <p:sp>
        <p:nvSpPr>
          <p:cNvPr id="5" name="TextBox 4">
            <a:extLst>
              <a:ext uri="{FF2B5EF4-FFF2-40B4-BE49-F238E27FC236}">
                <a16:creationId xmlns:a16="http://schemas.microsoft.com/office/drawing/2014/main" id="{0D905986-432D-468E-B353-5AB1D664C5AF}"/>
              </a:ext>
            </a:extLst>
          </p:cNvPr>
          <p:cNvSpPr txBox="1"/>
          <p:nvPr/>
        </p:nvSpPr>
        <p:spPr>
          <a:xfrm>
            <a:off x="843908" y="1348547"/>
            <a:ext cx="5469807" cy="1711366"/>
          </a:xfrm>
          <a:prstGeom prst="rect">
            <a:avLst/>
          </a:prstGeom>
          <a:noFill/>
        </p:spPr>
        <p:txBody>
          <a:bodyPr wrap="square" rtlCol="0">
            <a:spAutoFit/>
          </a:bodyPr>
          <a:lstStyle/>
          <a:p>
            <a:pPr>
              <a:lnSpc>
                <a:spcPct val="150000"/>
              </a:lnSpc>
            </a:pPr>
            <a:r>
              <a:rPr lang="en-US" b="1" dirty="0"/>
              <a:t>Rendering</a:t>
            </a:r>
          </a:p>
          <a:p>
            <a:pPr marL="285750" indent="-285750">
              <a:lnSpc>
                <a:spcPct val="150000"/>
              </a:lnSpc>
              <a:buFont typeface="Arial" panose="020B0604020202020204" pitchFamily="34" charset="0"/>
              <a:buChar char="•"/>
            </a:pPr>
            <a:r>
              <a:rPr lang="en-US" dirty="0"/>
              <a:t>With OpenGL 3.3 </a:t>
            </a:r>
          </a:p>
          <a:p>
            <a:pPr marL="285750" indent="-285750">
              <a:lnSpc>
                <a:spcPct val="150000"/>
              </a:lnSpc>
              <a:buFont typeface="Arial" panose="020B0604020202020204" pitchFamily="34" charset="0"/>
              <a:buChar char="•"/>
            </a:pPr>
            <a:r>
              <a:rPr lang="en-US" dirty="0"/>
              <a:t>Instancing: create one blue sphere mesh and reuse it 3000 times with a instance matrix in the shader.</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7540CD1-681E-4F20-8859-1E112E6DCDFB}"/>
                  </a:ext>
                </a:extLst>
              </p:cNvPr>
              <p:cNvSpPr txBox="1"/>
              <p:nvPr/>
            </p:nvSpPr>
            <p:spPr>
              <a:xfrm>
                <a:off x="843908" y="3059913"/>
                <a:ext cx="5643978" cy="2998257"/>
              </a:xfrm>
              <a:prstGeom prst="rect">
                <a:avLst/>
              </a:prstGeom>
              <a:noFill/>
            </p:spPr>
            <p:txBody>
              <a:bodyPr wrap="square" rtlCol="0">
                <a:spAutoFit/>
              </a:bodyPr>
              <a:lstStyle/>
              <a:p>
                <a:pPr>
                  <a:lnSpc>
                    <a:spcPct val="150000"/>
                  </a:lnSpc>
                </a:pPr>
                <a:r>
                  <a:rPr lang="en-US" b="1" dirty="0"/>
                  <a:t>Parameters</a:t>
                </a:r>
              </a:p>
              <a:p>
                <a:pPr marL="285750" indent="-285750">
                  <a:lnSpc>
                    <a:spcPct val="150000"/>
                  </a:lnSpc>
                  <a:buFont typeface="Arial" panose="020B0604020202020204" pitchFamily="34" charset="0"/>
                  <a:buChar char="•"/>
                </a:pPr>
                <a:r>
                  <a:rPr lang="en-US" dirty="0"/>
                  <a:t>Grids: 101 x 101</a:t>
                </a:r>
              </a:p>
              <a:p>
                <a:pPr marL="285750" indent="-285750">
                  <a:lnSpc>
                    <a:spcPct val="150000"/>
                  </a:lnSpc>
                  <a:buFont typeface="Arial" panose="020B0604020202020204" pitchFamily="34" charset="0"/>
                  <a:buChar char="•"/>
                </a:pPr>
                <a:r>
                  <a:rPr lang="en-US" dirty="0"/>
                  <a:t>Particles: 3000</a:t>
                </a:r>
              </a:p>
              <a:p>
                <a:pPr marL="285750" indent="-285750">
                  <a:lnSpc>
                    <a:spcPct val="150000"/>
                  </a:lnSpc>
                  <a:buFont typeface="Arial" panose="020B0604020202020204" pitchFamily="34" charset="0"/>
                  <a:buChar char="•"/>
                </a:pPr>
                <a14:m>
                  <m:oMath xmlns:m="http://schemas.openxmlformats.org/officeDocument/2006/math">
                    <m:r>
                      <a:rPr lang="en-US" b="0" i="1" smtClean="0">
                        <a:latin typeface="Cambria Math" panose="02040503050406030204" pitchFamily="18" charset="0"/>
                      </a:rPr>
                      <m:t>𝑘</m:t>
                    </m:r>
                    <m:r>
                      <a:rPr lang="en-US" b="0" i="1" smtClean="0">
                        <a:latin typeface="Cambria Math" panose="02040503050406030204" pitchFamily="18" charset="0"/>
                      </a:rPr>
                      <m:t>=50, </m:t>
                    </m:r>
                    <m:r>
                      <a:rPr lang="en-US" b="0" i="1" smtClean="0">
                        <a:latin typeface="Cambria Math" panose="02040503050406030204" pitchFamily="18" charset="0"/>
                      </a:rPr>
                      <m:t>𝛾</m:t>
                    </m:r>
                    <m:r>
                      <a:rPr lang="en-US" b="0" i="1" smtClean="0">
                        <a:latin typeface="Cambria Math" panose="02040503050406030204" pitchFamily="18" charset="0"/>
                      </a:rPr>
                      <m:t>=3,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𝑝</m:t>
                        </m:r>
                      </m:sub>
                    </m:sSub>
                    <m:r>
                      <a:rPr lang="en-US" b="0" i="1" smtClean="0">
                        <a:latin typeface="Cambria Math" panose="02040503050406030204" pitchFamily="18" charset="0"/>
                      </a:rPr>
                      <m:t>=0.001,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𝑉</m:t>
                        </m:r>
                      </m:e>
                      <m:sub>
                        <m:r>
                          <a:rPr lang="en-US" b="0" i="1" smtClean="0">
                            <a:latin typeface="Cambria Math" panose="02040503050406030204" pitchFamily="18" charset="0"/>
                          </a:rPr>
                          <m:t>𝑝</m:t>
                        </m:r>
                      </m:sub>
                      <m:sup>
                        <m:r>
                          <a:rPr lang="en-US" b="0" i="1" smtClean="0">
                            <a:latin typeface="Cambria Math" panose="02040503050406030204" pitchFamily="18" charset="0"/>
                          </a:rPr>
                          <m:t>0</m:t>
                        </m:r>
                      </m:sup>
                    </m:sSubSup>
                    <m:r>
                      <a:rPr lang="en-US" b="0" i="1" smtClean="0">
                        <a:latin typeface="Cambria Math" panose="02040503050406030204" pitchFamily="18" charset="0"/>
                      </a:rPr>
                      <m:t>=1.0</m:t>
                    </m:r>
                  </m:oMath>
                </a14:m>
                <a:endParaRPr lang="en-US" b="0" dirty="0"/>
              </a:p>
              <a:p>
                <a:pPr marL="285750" indent="-285750">
                  <a:lnSpc>
                    <a:spcPct val="150000"/>
                  </a:lnSpc>
                  <a:buFont typeface="Arial" panose="020B0604020202020204" pitchFamily="34" charset="0"/>
                  <a:buChar char="•"/>
                </a:pPr>
                <a14:m>
                  <m:oMath xmlns:m="http://schemas.openxmlformats.org/officeDocument/2006/math">
                    <m:r>
                      <m:rPr>
                        <m:sty m:val="p"/>
                      </m:rPr>
                      <a:rPr lang="en-US" b="0" i="0" smtClean="0">
                        <a:latin typeface="Cambria Math" panose="02040503050406030204" pitchFamily="18" charset="0"/>
                      </a:rPr>
                      <m:t>Δ</m:t>
                    </m:r>
                    <m:r>
                      <a:rPr lang="en-US" b="0" i="1" smtClean="0">
                        <a:latin typeface="Cambria Math" panose="02040503050406030204" pitchFamily="18" charset="0"/>
                      </a:rPr>
                      <m:t>𝑡</m:t>
                    </m:r>
                    <m:r>
                      <a:rPr lang="en-US" b="0" i="1" smtClean="0">
                        <a:latin typeface="Cambria Math" panose="02040503050406030204" pitchFamily="18" charset="0"/>
                      </a:rPr>
                      <m:t>=0.001</m:t>
                    </m:r>
                  </m:oMath>
                </a14:m>
                <a:endParaRPr lang="en-US" dirty="0"/>
              </a:p>
              <a:p>
                <a:pPr marL="285750" indent="-285750">
                  <a:lnSpc>
                    <a:spcPct val="150000"/>
                  </a:lnSpc>
                  <a:buFont typeface="Arial" panose="020B0604020202020204" pitchFamily="34" charset="0"/>
                  <a:buChar char="•"/>
                </a:pPr>
                <a14:m>
                  <m:oMath xmlns:m="http://schemas.openxmlformats.org/officeDocument/2006/math">
                    <m:r>
                      <a:rPr lang="en-US" b="1" i="1" dirty="0" smtClean="0">
                        <a:latin typeface="Cambria Math" panose="02040503050406030204" pitchFamily="18" charset="0"/>
                      </a:rPr>
                      <m:t>𝑮</m:t>
                    </m:r>
                    <m:r>
                      <a:rPr lang="en-US" i="1" dirty="0">
                        <a:latin typeface="Cambria Math" panose="02040503050406030204" pitchFamily="18" charset="0"/>
                      </a:rPr>
                      <m:t> </m:t>
                    </m:r>
                    <m:r>
                      <a:rPr lang="en-US" i="1" dirty="0" smtClean="0">
                        <a:latin typeface="Cambria Math" panose="02040503050406030204" pitchFamily="18" charset="0"/>
                      </a:rPr>
                      <m:t>=</m:t>
                    </m:r>
                    <m:r>
                      <a:rPr lang="en-US" i="1" dirty="0">
                        <a:latin typeface="Cambria Math" panose="02040503050406030204" pitchFamily="18" charset="0"/>
                      </a:rPr>
                      <m:t> </m:t>
                    </m:r>
                    <m:r>
                      <a:rPr lang="en-US" i="1" dirty="0" smtClean="0">
                        <a:latin typeface="Cambria Math" panose="02040503050406030204" pitchFamily="18" charset="0"/>
                      </a:rPr>
                      <m:t>(0.0,</m:t>
                    </m:r>
                    <m:r>
                      <a:rPr lang="en-US" i="1" dirty="0">
                        <a:latin typeface="Cambria Math" panose="02040503050406030204" pitchFamily="18" charset="0"/>
                      </a:rPr>
                      <m:t> </m:t>
                    </m:r>
                    <m:r>
                      <a:rPr lang="en-US" i="1" dirty="0" smtClean="0">
                        <a:latin typeface="Cambria Math" panose="02040503050406030204" pitchFamily="18" charset="0"/>
                      </a:rPr>
                      <m:t>−10.0</m:t>
                    </m:r>
                    <m:r>
                      <a:rPr lang="en-US" i="1" dirty="0">
                        <a:latin typeface="Cambria Math" panose="02040503050406030204" pitchFamily="18" charset="0"/>
                      </a:rPr>
                      <m:t>)</m:t>
                    </m:r>
                  </m:oMath>
                </a14:m>
                <a:endParaRPr lang="en-US" dirty="0"/>
              </a:p>
              <a:p>
                <a:pPr marL="285750" indent="-285750">
                  <a:lnSpc>
                    <a:spcPct val="150000"/>
                  </a:lnSpc>
                  <a:buFont typeface="Arial" panose="020B0604020202020204" pitchFamily="34" charset="0"/>
                  <a:buChar char="•"/>
                </a:pPr>
                <a:r>
                  <a:rPr lang="en-US" dirty="0"/>
                  <a:t>Friction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i="1">
                            <a:latin typeface="Cambria Math" panose="02040503050406030204" pitchFamily="18" charset="0"/>
                          </a:rPr>
                          <m:t>𝑏</m:t>
                        </m:r>
                      </m:sub>
                    </m:sSub>
                    <m:r>
                      <a:rPr lang="en-US" i="1">
                        <a:latin typeface="Cambria Math" panose="02040503050406030204" pitchFamily="18" charset="0"/>
                      </a:rPr>
                      <m:t>=</m:t>
                    </m:r>
                    <m:r>
                      <a:rPr lang="en-US" b="0" i="1" smtClean="0">
                        <a:latin typeface="Cambria Math" panose="02040503050406030204" pitchFamily="18" charset="0"/>
                      </a:rPr>
                      <m:t>0.3</m:t>
                    </m:r>
                  </m:oMath>
                </a14:m>
                <a:endParaRPr lang="en-US" dirty="0"/>
              </a:p>
            </p:txBody>
          </p:sp>
        </mc:Choice>
        <mc:Fallback xmlns="">
          <p:sp>
            <p:nvSpPr>
              <p:cNvPr id="6" name="TextBox 5">
                <a:extLst>
                  <a:ext uri="{FF2B5EF4-FFF2-40B4-BE49-F238E27FC236}">
                    <a16:creationId xmlns:a16="http://schemas.microsoft.com/office/drawing/2014/main" id="{67540CD1-681E-4F20-8859-1E112E6DCDFB}"/>
                  </a:ext>
                </a:extLst>
              </p:cNvPr>
              <p:cNvSpPr txBox="1">
                <a:spLocks noRot="1" noChangeAspect="1" noMove="1" noResize="1" noEditPoints="1" noAdjustHandles="1" noChangeArrowheads="1" noChangeShapeType="1" noTextEdit="1"/>
              </p:cNvSpPr>
              <p:nvPr/>
            </p:nvSpPr>
            <p:spPr>
              <a:xfrm>
                <a:off x="843908" y="3059913"/>
                <a:ext cx="5643978" cy="2998257"/>
              </a:xfrm>
              <a:prstGeom prst="rect">
                <a:avLst/>
              </a:prstGeom>
              <a:blipFill>
                <a:blip r:embed="rId6"/>
                <a:stretch>
                  <a:fillRect l="-864" b="-2236"/>
                </a:stretch>
              </a:blipFill>
            </p:spPr>
            <p:txBody>
              <a:bodyPr/>
              <a:lstStyle/>
              <a:p>
                <a:r>
                  <a:rPr lang="en-US">
                    <a:noFill/>
                  </a:rPr>
                  <a:t> </a:t>
                </a:r>
              </a:p>
            </p:txBody>
          </p:sp>
        </mc:Fallback>
      </mc:AlternateContent>
      <p:sp>
        <p:nvSpPr>
          <p:cNvPr id="8" name="Date Placeholder 7">
            <a:extLst>
              <a:ext uri="{FF2B5EF4-FFF2-40B4-BE49-F238E27FC236}">
                <a16:creationId xmlns:a16="http://schemas.microsoft.com/office/drawing/2014/main" id="{180F7DAA-58CD-4F6A-AEE2-AC1D2EF6137C}"/>
              </a:ext>
            </a:extLst>
          </p:cNvPr>
          <p:cNvSpPr>
            <a:spLocks noGrp="1"/>
          </p:cNvSpPr>
          <p:nvPr>
            <p:ph type="dt" sz="half" idx="10"/>
          </p:nvPr>
        </p:nvSpPr>
        <p:spPr/>
        <p:txBody>
          <a:bodyPr/>
          <a:lstStyle/>
          <a:p>
            <a:r>
              <a:rPr lang="en-US"/>
              <a:t>12/9/2021</a:t>
            </a:r>
          </a:p>
        </p:txBody>
      </p:sp>
      <p:sp>
        <p:nvSpPr>
          <p:cNvPr id="9" name="Footer Placeholder 8">
            <a:extLst>
              <a:ext uri="{FF2B5EF4-FFF2-40B4-BE49-F238E27FC236}">
                <a16:creationId xmlns:a16="http://schemas.microsoft.com/office/drawing/2014/main" id="{CF3B1D34-4BCF-487E-918A-87D0F9761BB6}"/>
              </a:ext>
            </a:extLst>
          </p:cNvPr>
          <p:cNvSpPr>
            <a:spLocks noGrp="1"/>
          </p:cNvSpPr>
          <p:nvPr>
            <p:ph type="ftr" sz="quarter" idx="11"/>
          </p:nvPr>
        </p:nvSpPr>
        <p:spPr/>
        <p:txBody>
          <a:bodyPr/>
          <a:lstStyle/>
          <a:p>
            <a:r>
              <a:rPr lang="en-US"/>
              <a:t>6.837 Course Project | Zhuo Liu</a:t>
            </a:r>
          </a:p>
        </p:txBody>
      </p:sp>
      <p:sp>
        <p:nvSpPr>
          <p:cNvPr id="10" name="Slide Number Placeholder 9">
            <a:extLst>
              <a:ext uri="{FF2B5EF4-FFF2-40B4-BE49-F238E27FC236}">
                <a16:creationId xmlns:a16="http://schemas.microsoft.com/office/drawing/2014/main" id="{2F0F9D7F-141C-4FED-B8F6-5B7636561A50}"/>
              </a:ext>
            </a:extLst>
          </p:cNvPr>
          <p:cNvSpPr>
            <a:spLocks noGrp="1"/>
          </p:cNvSpPr>
          <p:nvPr>
            <p:ph type="sldNum" sz="quarter" idx="12"/>
          </p:nvPr>
        </p:nvSpPr>
        <p:spPr/>
        <p:txBody>
          <a:bodyPr/>
          <a:lstStyle/>
          <a:p>
            <a:fld id="{0B747CD7-7F8D-40C3-9464-FFD44CBBE59A}" type="slidenum">
              <a:rPr lang="en-US" smtClean="0"/>
              <a:t>7</a:t>
            </a:fld>
            <a:endParaRPr lang="en-US"/>
          </a:p>
        </p:txBody>
      </p:sp>
    </p:spTree>
    <p:extLst>
      <p:ext uri="{BB962C8B-B14F-4D97-AF65-F5344CB8AC3E}">
        <p14:creationId xmlns:p14="http://schemas.microsoft.com/office/powerpoint/2010/main" val="306363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E113AA0-B6F8-4C86-9D7C-3B6106326B7B}"/>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Results: Sand</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2F58AA-1571-4EE4-85BC-EAD715C50812}"/>
                  </a:ext>
                </a:extLst>
              </p:cNvPr>
              <p:cNvSpPr txBox="1"/>
              <p:nvPr/>
            </p:nvSpPr>
            <p:spPr>
              <a:xfrm>
                <a:off x="909221" y="1393135"/>
                <a:ext cx="4707808" cy="3875548"/>
              </a:xfrm>
              <a:prstGeom prst="rect">
                <a:avLst/>
              </a:prstGeom>
              <a:noFill/>
            </p:spPr>
            <p:txBody>
              <a:bodyPr wrap="square" rtlCol="0">
                <a:spAutoFit/>
              </a:bodyPr>
              <a:lstStyle/>
              <a:p>
                <a:pPr>
                  <a:lnSpc>
                    <a:spcPct val="150000"/>
                  </a:lnSpc>
                </a:pPr>
                <a:r>
                  <a:rPr lang="en-US" b="1" dirty="0"/>
                  <a:t>Parameters</a:t>
                </a:r>
              </a:p>
              <a:p>
                <a:pPr marL="285750" indent="-285750">
                  <a:lnSpc>
                    <a:spcPct val="150000"/>
                  </a:lnSpc>
                  <a:buFont typeface="Arial" panose="020B0604020202020204" pitchFamily="34" charset="0"/>
                  <a:buChar char="•"/>
                </a:pPr>
                <a:r>
                  <a:rPr lang="en-US" dirty="0"/>
                  <a:t>Grids: 101 x 101</a:t>
                </a:r>
              </a:p>
              <a:p>
                <a:pPr marL="285750" indent="-285750">
                  <a:lnSpc>
                    <a:spcPct val="150000"/>
                  </a:lnSpc>
                  <a:buFont typeface="Arial" panose="020B0604020202020204" pitchFamily="34" charset="0"/>
                  <a:buChar char="•"/>
                </a:pPr>
                <a:r>
                  <a:rPr lang="en-US" dirty="0"/>
                  <a:t>Particles: 400</a:t>
                </a:r>
              </a:p>
              <a:p>
                <a:pPr marL="285750" indent="-285750">
                  <a:lnSpc>
                    <a:spcPct val="150000"/>
                  </a:lnSpc>
                  <a:buFont typeface="Arial" panose="020B0604020202020204" pitchFamily="34" charset="0"/>
                  <a:buChar char="•"/>
                </a:pPr>
                <a14:m>
                  <m:oMath xmlns:m="http://schemas.openxmlformats.org/officeDocument/2006/math">
                    <m:r>
                      <a:rPr lang="en-US" b="0" i="1" smtClean="0">
                        <a:latin typeface="Cambria Math" panose="02040503050406030204" pitchFamily="18" charset="0"/>
                      </a:rPr>
                      <m:t>𝜆</m:t>
                    </m:r>
                    <m:r>
                      <a:rPr lang="en-US" b="0" i="1" smtClean="0">
                        <a:latin typeface="Cambria Math" panose="02040503050406030204" pitchFamily="18" charset="0"/>
                      </a:rPr>
                      <m:t>=2.04×</m:t>
                    </m:r>
                    <m:sSup>
                      <m:sSupPr>
                        <m:ctrlPr>
                          <a:rPr lang="en-US" b="0" i="1" smtClean="0">
                            <a:latin typeface="Cambria Math" panose="02040503050406030204" pitchFamily="18" charset="0"/>
                          </a:rPr>
                        </m:ctrlPr>
                      </m:sSupPr>
                      <m:e>
                        <m:r>
                          <a:rPr lang="en-US" b="0" i="1" smtClean="0">
                            <a:latin typeface="Cambria Math" panose="02040503050406030204" pitchFamily="18" charset="0"/>
                          </a:rPr>
                          <m:t>10</m:t>
                        </m:r>
                      </m:e>
                      <m:sup>
                        <m:r>
                          <a:rPr lang="en-US" b="0" i="1" smtClean="0">
                            <a:latin typeface="Cambria Math" panose="02040503050406030204" pitchFamily="18" charset="0"/>
                          </a:rPr>
                          <m:t>6</m:t>
                        </m:r>
                      </m:sup>
                    </m:sSup>
                    <m:r>
                      <a:rPr lang="en-US" b="0" i="1" smtClean="0">
                        <a:latin typeface="Cambria Math" panose="02040503050406030204" pitchFamily="18" charset="0"/>
                      </a:rPr>
                      <m:t>, </m:t>
                    </m:r>
                    <m:r>
                      <a:rPr lang="en-US" b="0" i="1" smtClean="0">
                        <a:latin typeface="Cambria Math" panose="02040503050406030204" pitchFamily="18" charset="0"/>
                      </a:rPr>
                      <m:t>𝜇</m:t>
                    </m:r>
                    <m:r>
                      <a:rPr lang="en-US" b="0" i="1" smtClean="0">
                        <a:latin typeface="Cambria Math" panose="02040503050406030204" pitchFamily="18" charset="0"/>
                      </a:rPr>
                      <m:t>=1.36×</m:t>
                    </m:r>
                    <m:sSup>
                      <m:sSupPr>
                        <m:ctrlPr>
                          <a:rPr lang="en-US" b="0" i="1" smtClean="0">
                            <a:latin typeface="Cambria Math" panose="02040503050406030204" pitchFamily="18" charset="0"/>
                          </a:rPr>
                        </m:ctrlPr>
                      </m:sSupPr>
                      <m:e>
                        <m:r>
                          <a:rPr lang="en-US" b="0" i="1" smtClean="0">
                            <a:latin typeface="Cambria Math" panose="02040503050406030204" pitchFamily="18" charset="0"/>
                          </a:rPr>
                          <m:t>10</m:t>
                        </m:r>
                      </m:e>
                      <m:sup>
                        <m:r>
                          <a:rPr lang="en-US" b="0" i="1" smtClean="0">
                            <a:latin typeface="Cambria Math" panose="02040503050406030204" pitchFamily="18" charset="0"/>
                          </a:rPr>
                          <m:t>5</m:t>
                        </m:r>
                      </m:sup>
                    </m:sSup>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𝑚</m:t>
                        </m:r>
                      </m:e>
                      <m:sub>
                        <m:r>
                          <a:rPr lang="en-US" b="0" i="1" smtClean="0">
                            <a:latin typeface="Cambria Math" panose="02040503050406030204" pitchFamily="18" charset="0"/>
                          </a:rPr>
                          <m:t>𝑝</m:t>
                        </m:r>
                      </m:sub>
                    </m:sSub>
                    <m:r>
                      <a:rPr lang="en-US" b="0" i="1" smtClean="0">
                        <a:latin typeface="Cambria Math" panose="02040503050406030204" pitchFamily="18" charset="0"/>
                      </a:rPr>
                      <m:t>=32.0,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𝑉</m:t>
                        </m:r>
                      </m:e>
                      <m:sub>
                        <m:r>
                          <a:rPr lang="en-US" b="0" i="1" smtClean="0">
                            <a:latin typeface="Cambria Math" panose="02040503050406030204" pitchFamily="18" charset="0"/>
                          </a:rPr>
                          <m:t>𝑝</m:t>
                        </m:r>
                      </m:sub>
                      <m:sup>
                        <m:r>
                          <a:rPr lang="en-US" b="0" i="1" smtClean="0">
                            <a:latin typeface="Cambria Math" panose="02040503050406030204" pitchFamily="18" charset="0"/>
                          </a:rPr>
                          <m:t>0</m:t>
                        </m:r>
                      </m:sup>
                    </m:sSubSup>
                    <m:r>
                      <a:rPr lang="en-US" b="0" i="1" smtClean="0">
                        <a:latin typeface="Cambria Math" panose="02040503050406030204" pitchFamily="18" charset="0"/>
                      </a:rPr>
                      <m:t>=2.0</m:t>
                    </m:r>
                  </m:oMath>
                </a14:m>
                <a:endParaRPr lang="en-US" b="0" dirty="0"/>
              </a:p>
              <a:p>
                <a:pPr marL="285750" indent="-285750">
                  <a:lnSpc>
                    <a:spcPct val="150000"/>
                  </a:lnSpc>
                  <a:buFont typeface="Arial" panose="020B0604020202020204" pitchFamily="34" charset="0"/>
                  <a:buChar char="•"/>
                </a:pPr>
                <a14:m>
                  <m:oMath xmlns:m="http://schemas.openxmlformats.org/officeDocument/2006/math">
                    <m:r>
                      <m:rPr>
                        <m:sty m:val="p"/>
                      </m:rPr>
                      <a:rPr lang="en-US" b="0" i="0" smtClean="0">
                        <a:latin typeface="Cambria Math" panose="02040503050406030204" pitchFamily="18" charset="0"/>
                      </a:rPr>
                      <m:t>Δ</m:t>
                    </m:r>
                    <m:r>
                      <a:rPr lang="en-US" b="0" i="1" smtClean="0">
                        <a:latin typeface="Cambria Math" panose="02040503050406030204" pitchFamily="18" charset="0"/>
                      </a:rPr>
                      <m:t>𝑡</m:t>
                    </m:r>
                    <m:r>
                      <a:rPr lang="en-US" b="0" i="1" smtClean="0">
                        <a:latin typeface="Cambria Math" panose="02040503050406030204" pitchFamily="18" charset="0"/>
                      </a:rPr>
                      <m:t>=0.001</m:t>
                    </m:r>
                  </m:oMath>
                </a14:m>
                <a:endParaRPr lang="en-US" dirty="0"/>
              </a:p>
              <a:p>
                <a:pPr marL="285750" indent="-285750">
                  <a:lnSpc>
                    <a:spcPct val="150000"/>
                  </a:lnSpc>
                  <a:buFont typeface="Arial" panose="020B0604020202020204" pitchFamily="34" charset="0"/>
                  <a:buChar char="•"/>
                </a:pPr>
                <a14:m>
                  <m:oMath xmlns:m="http://schemas.openxmlformats.org/officeDocument/2006/math">
                    <m:r>
                      <a:rPr lang="en-US" b="1" i="1" dirty="0" smtClean="0">
                        <a:latin typeface="Cambria Math" panose="02040503050406030204" pitchFamily="18" charset="0"/>
                      </a:rPr>
                      <m:t>𝑮</m:t>
                    </m:r>
                    <m:r>
                      <a:rPr lang="en-US" i="1" dirty="0">
                        <a:latin typeface="Cambria Math" panose="02040503050406030204" pitchFamily="18" charset="0"/>
                      </a:rPr>
                      <m:t> </m:t>
                    </m:r>
                    <m:r>
                      <a:rPr lang="en-US" i="1" dirty="0" smtClean="0">
                        <a:latin typeface="Cambria Math" panose="02040503050406030204" pitchFamily="18" charset="0"/>
                      </a:rPr>
                      <m:t>=</m:t>
                    </m:r>
                    <m:r>
                      <a:rPr lang="en-US" i="1" dirty="0">
                        <a:latin typeface="Cambria Math" panose="02040503050406030204" pitchFamily="18" charset="0"/>
                      </a:rPr>
                      <m:t> </m:t>
                    </m:r>
                    <m:r>
                      <a:rPr lang="en-US" i="1" dirty="0" smtClean="0">
                        <a:latin typeface="Cambria Math" panose="02040503050406030204" pitchFamily="18" charset="0"/>
                      </a:rPr>
                      <m:t>(0.0,</m:t>
                    </m:r>
                    <m:r>
                      <a:rPr lang="en-US" i="1" dirty="0">
                        <a:latin typeface="Cambria Math" panose="02040503050406030204" pitchFamily="18" charset="0"/>
                      </a:rPr>
                      <m:t> </m:t>
                    </m:r>
                    <m:r>
                      <a:rPr lang="en-US" i="1" dirty="0" smtClean="0">
                        <a:latin typeface="Cambria Math" panose="02040503050406030204" pitchFamily="18" charset="0"/>
                      </a:rPr>
                      <m:t>−10.0</m:t>
                    </m:r>
                    <m:r>
                      <a:rPr lang="en-US" i="1" dirty="0">
                        <a:latin typeface="Cambria Math" panose="02040503050406030204" pitchFamily="18" charset="0"/>
                      </a:rPr>
                      <m:t>)</m:t>
                    </m:r>
                  </m:oMath>
                </a14:m>
                <a:endParaRPr lang="en-US" dirty="0"/>
              </a:p>
              <a:p>
                <a:pPr marL="285750" indent="-285750">
                  <a:lnSpc>
                    <a:spcPct val="150000"/>
                  </a:lnSpc>
                  <a:buFont typeface="Arial" panose="020B0604020202020204" pitchFamily="34" charset="0"/>
                  <a:buChar char="•"/>
                </a:pPr>
                <a:r>
                  <a:rPr lang="en-US" dirty="0"/>
                  <a:t>Hardening</a:t>
                </a:r>
                <a14:m>
                  <m:oMath xmlns:m="http://schemas.openxmlformats.org/officeDocument/2006/math">
                    <m:r>
                      <a:rPr lang="en-US" b="0" i="0"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0</m:t>
                        </m:r>
                      </m:sub>
                    </m:sSub>
                    <m:r>
                      <a:rPr lang="en-US" b="0" i="1" smtClean="0">
                        <a:latin typeface="Cambria Math" panose="02040503050406030204" pitchFamily="18" charset="0"/>
                      </a:rPr>
                      <m:t>=0.61, </m:t>
                    </m:r>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r>
                      <a:rPr lang="en-US" b="0" i="1" smtClean="0">
                        <a:latin typeface="Cambria Math" panose="02040503050406030204" pitchFamily="18" charset="0"/>
                      </a:rPr>
                      <m:t>=0.16, </m:t>
                    </m:r>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r>
                      <a:rPr lang="en-US" b="0" i="1" smtClean="0">
                        <a:latin typeface="Cambria Math" panose="02040503050406030204" pitchFamily="18" charset="0"/>
                      </a:rPr>
                      <m:t>=0.17</m:t>
                    </m:r>
                  </m:oMath>
                </a14:m>
                <a:endParaRPr lang="en-US" b="0" dirty="0"/>
              </a:p>
              <a:p>
                <a:pPr marL="285750" indent="-285750">
                  <a:lnSpc>
                    <a:spcPct val="150000"/>
                  </a:lnSpc>
                  <a:buFont typeface="Arial" panose="020B0604020202020204" pitchFamily="34" charset="0"/>
                  <a:buChar char="•"/>
                </a:pPr>
                <a:r>
                  <a:rPr lang="en-US" dirty="0"/>
                  <a:t>Friction: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𝜇</m:t>
                        </m:r>
                      </m:e>
                      <m:sub>
                        <m:r>
                          <a:rPr lang="en-US" b="0" i="1" smtClean="0">
                            <a:latin typeface="Cambria Math" panose="02040503050406030204" pitchFamily="18" charset="0"/>
                          </a:rPr>
                          <m:t>𝑏</m:t>
                        </m:r>
                      </m:sub>
                    </m:sSub>
                    <m:r>
                      <a:rPr lang="en-US" b="0" i="1" smtClean="0">
                        <a:latin typeface="Cambria Math" panose="02040503050406030204" pitchFamily="18" charset="0"/>
                      </a:rPr>
                      <m:t>=1.0</m:t>
                    </m:r>
                  </m:oMath>
                </a14:m>
                <a:r>
                  <a:rPr lang="en-US" dirty="0"/>
                  <a:t> </a:t>
                </a:r>
              </a:p>
            </p:txBody>
          </p:sp>
        </mc:Choice>
        <mc:Fallback xmlns="">
          <p:sp>
            <p:nvSpPr>
              <p:cNvPr id="5" name="TextBox 4">
                <a:extLst>
                  <a:ext uri="{FF2B5EF4-FFF2-40B4-BE49-F238E27FC236}">
                    <a16:creationId xmlns:a16="http://schemas.microsoft.com/office/drawing/2014/main" id="{D92F58AA-1571-4EE4-85BC-EAD715C50812}"/>
                  </a:ext>
                </a:extLst>
              </p:cNvPr>
              <p:cNvSpPr txBox="1">
                <a:spLocks noRot="1" noChangeAspect="1" noMove="1" noResize="1" noEditPoints="1" noAdjustHandles="1" noChangeArrowheads="1" noChangeShapeType="1" noTextEdit="1"/>
              </p:cNvSpPr>
              <p:nvPr/>
            </p:nvSpPr>
            <p:spPr>
              <a:xfrm>
                <a:off x="909221" y="1393135"/>
                <a:ext cx="4707808" cy="3875548"/>
              </a:xfrm>
              <a:prstGeom prst="rect">
                <a:avLst/>
              </a:prstGeom>
              <a:blipFill>
                <a:blip r:embed="rId5"/>
                <a:stretch>
                  <a:fillRect l="-1036" b="-1732"/>
                </a:stretch>
              </a:blipFill>
            </p:spPr>
            <p:txBody>
              <a:bodyPr/>
              <a:lstStyle/>
              <a:p>
                <a:r>
                  <a:rPr lang="en-US">
                    <a:noFill/>
                  </a:rPr>
                  <a:t> </a:t>
                </a:r>
              </a:p>
            </p:txBody>
          </p:sp>
        </mc:Fallback>
      </mc:AlternateContent>
      <p:pic>
        <p:nvPicPr>
          <p:cNvPr id="6" name="sand">
            <a:hlinkClick r:id="" action="ppaction://media"/>
            <a:extLst>
              <a:ext uri="{FF2B5EF4-FFF2-40B4-BE49-F238E27FC236}">
                <a16:creationId xmlns:a16="http://schemas.microsoft.com/office/drawing/2014/main" id="{9414352F-7407-42E4-8C47-CF5D34AB950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836229" y="1096068"/>
            <a:ext cx="4819817" cy="4819817"/>
          </a:xfrm>
          <a:prstGeom prst="rect">
            <a:avLst/>
          </a:prstGeom>
        </p:spPr>
      </p:pic>
      <p:sp>
        <p:nvSpPr>
          <p:cNvPr id="7" name="Date Placeholder 6">
            <a:extLst>
              <a:ext uri="{FF2B5EF4-FFF2-40B4-BE49-F238E27FC236}">
                <a16:creationId xmlns:a16="http://schemas.microsoft.com/office/drawing/2014/main" id="{CBF5CEB8-E9E5-4C5E-A47B-9448E873F71C}"/>
              </a:ext>
            </a:extLst>
          </p:cNvPr>
          <p:cNvSpPr>
            <a:spLocks noGrp="1"/>
          </p:cNvSpPr>
          <p:nvPr>
            <p:ph type="dt" sz="half" idx="10"/>
          </p:nvPr>
        </p:nvSpPr>
        <p:spPr/>
        <p:txBody>
          <a:bodyPr/>
          <a:lstStyle/>
          <a:p>
            <a:r>
              <a:rPr lang="en-US"/>
              <a:t>12/9/2021</a:t>
            </a:r>
          </a:p>
        </p:txBody>
      </p:sp>
      <p:sp>
        <p:nvSpPr>
          <p:cNvPr id="8" name="Footer Placeholder 7">
            <a:extLst>
              <a:ext uri="{FF2B5EF4-FFF2-40B4-BE49-F238E27FC236}">
                <a16:creationId xmlns:a16="http://schemas.microsoft.com/office/drawing/2014/main" id="{FB277E61-3F95-4BC1-B245-56416DE72957}"/>
              </a:ext>
            </a:extLst>
          </p:cNvPr>
          <p:cNvSpPr>
            <a:spLocks noGrp="1"/>
          </p:cNvSpPr>
          <p:nvPr>
            <p:ph type="ftr" sz="quarter" idx="11"/>
          </p:nvPr>
        </p:nvSpPr>
        <p:spPr/>
        <p:txBody>
          <a:bodyPr/>
          <a:lstStyle/>
          <a:p>
            <a:r>
              <a:rPr lang="en-US"/>
              <a:t>6.837 Course Project | Zhuo Liu</a:t>
            </a:r>
          </a:p>
        </p:txBody>
      </p:sp>
      <p:sp>
        <p:nvSpPr>
          <p:cNvPr id="9" name="Slide Number Placeholder 8">
            <a:extLst>
              <a:ext uri="{FF2B5EF4-FFF2-40B4-BE49-F238E27FC236}">
                <a16:creationId xmlns:a16="http://schemas.microsoft.com/office/drawing/2014/main" id="{4BE370F2-862B-464C-87CC-C53EB33689F9}"/>
              </a:ext>
            </a:extLst>
          </p:cNvPr>
          <p:cNvSpPr>
            <a:spLocks noGrp="1"/>
          </p:cNvSpPr>
          <p:nvPr>
            <p:ph type="sldNum" sz="quarter" idx="12"/>
          </p:nvPr>
        </p:nvSpPr>
        <p:spPr/>
        <p:txBody>
          <a:bodyPr/>
          <a:lstStyle/>
          <a:p>
            <a:fld id="{0B747CD7-7F8D-40C3-9464-FFD44CBBE59A}" type="slidenum">
              <a:rPr lang="en-US" smtClean="0"/>
              <a:t>8</a:t>
            </a:fld>
            <a:endParaRPr lang="en-US"/>
          </a:p>
        </p:txBody>
      </p:sp>
    </p:spTree>
    <p:extLst>
      <p:ext uri="{BB962C8B-B14F-4D97-AF65-F5344CB8AC3E}">
        <p14:creationId xmlns:p14="http://schemas.microsoft.com/office/powerpoint/2010/main" val="1661980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FA3AB0A-5686-438B-AE35-6C3A0338609D}"/>
              </a:ext>
            </a:extLst>
          </p:cNvPr>
          <p:cNvSpPr>
            <a:spLocks noGrp="1"/>
          </p:cNvSpPr>
          <p:nvPr>
            <p:ph type="dt" sz="half" idx="10"/>
          </p:nvPr>
        </p:nvSpPr>
        <p:spPr/>
        <p:txBody>
          <a:bodyPr/>
          <a:lstStyle/>
          <a:p>
            <a:r>
              <a:rPr lang="en-US"/>
              <a:t>12/9/2021</a:t>
            </a:r>
          </a:p>
        </p:txBody>
      </p:sp>
      <p:sp>
        <p:nvSpPr>
          <p:cNvPr id="5" name="Footer Placeholder 4">
            <a:extLst>
              <a:ext uri="{FF2B5EF4-FFF2-40B4-BE49-F238E27FC236}">
                <a16:creationId xmlns:a16="http://schemas.microsoft.com/office/drawing/2014/main" id="{C5309B9F-03C2-4A4E-8D7F-7597F81AD0FA}"/>
              </a:ext>
            </a:extLst>
          </p:cNvPr>
          <p:cNvSpPr>
            <a:spLocks noGrp="1"/>
          </p:cNvSpPr>
          <p:nvPr>
            <p:ph type="ftr" sz="quarter" idx="11"/>
          </p:nvPr>
        </p:nvSpPr>
        <p:spPr/>
        <p:txBody>
          <a:bodyPr/>
          <a:lstStyle/>
          <a:p>
            <a:r>
              <a:rPr lang="en-US"/>
              <a:t>6.837 Course Project | Zhuo Liu</a:t>
            </a:r>
          </a:p>
        </p:txBody>
      </p:sp>
      <p:sp>
        <p:nvSpPr>
          <p:cNvPr id="6" name="Slide Number Placeholder 5">
            <a:extLst>
              <a:ext uri="{FF2B5EF4-FFF2-40B4-BE49-F238E27FC236}">
                <a16:creationId xmlns:a16="http://schemas.microsoft.com/office/drawing/2014/main" id="{E075DBD9-65BF-48B6-BBF9-1F989DEE1D23}"/>
              </a:ext>
            </a:extLst>
          </p:cNvPr>
          <p:cNvSpPr>
            <a:spLocks noGrp="1"/>
          </p:cNvSpPr>
          <p:nvPr>
            <p:ph type="sldNum" sz="quarter" idx="12"/>
          </p:nvPr>
        </p:nvSpPr>
        <p:spPr/>
        <p:txBody>
          <a:bodyPr/>
          <a:lstStyle/>
          <a:p>
            <a:fld id="{0B747CD7-7F8D-40C3-9464-FFD44CBBE59A}" type="slidenum">
              <a:rPr lang="en-US" smtClean="0"/>
              <a:t>9</a:t>
            </a:fld>
            <a:endParaRPr lang="en-US"/>
          </a:p>
        </p:txBody>
      </p:sp>
      <p:sp>
        <p:nvSpPr>
          <p:cNvPr id="7" name="Title 1">
            <a:extLst>
              <a:ext uri="{FF2B5EF4-FFF2-40B4-BE49-F238E27FC236}">
                <a16:creationId xmlns:a16="http://schemas.microsoft.com/office/drawing/2014/main" id="{1A5DE3C8-C636-4A76-8BB3-CEDB703F81BC}"/>
              </a:ext>
            </a:extLst>
          </p:cNvPr>
          <p:cNvSpPr txBox="1">
            <a:spLocks/>
          </p:cNvSpPr>
          <p:nvPr/>
        </p:nvSpPr>
        <p:spPr>
          <a:xfrm>
            <a:off x="909221" y="2053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Future work</a:t>
            </a:r>
          </a:p>
        </p:txBody>
      </p:sp>
      <p:sp>
        <p:nvSpPr>
          <p:cNvPr id="8" name="TextBox 7">
            <a:extLst>
              <a:ext uri="{FF2B5EF4-FFF2-40B4-BE49-F238E27FC236}">
                <a16:creationId xmlns:a16="http://schemas.microsoft.com/office/drawing/2014/main" id="{19024F37-8CCD-4242-A888-5E34EDA58285}"/>
              </a:ext>
            </a:extLst>
          </p:cNvPr>
          <p:cNvSpPr txBox="1"/>
          <p:nvPr/>
        </p:nvSpPr>
        <p:spPr>
          <a:xfrm>
            <a:off x="1502229" y="1717634"/>
            <a:ext cx="6803572" cy="171136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Implement it on GPU and parallelize the code </a:t>
            </a:r>
          </a:p>
          <a:p>
            <a:pPr marL="285750" indent="-285750">
              <a:lnSpc>
                <a:spcPct val="150000"/>
              </a:lnSpc>
              <a:buFont typeface="Arial" panose="020B0604020202020204" pitchFamily="34" charset="0"/>
              <a:buChar char="•"/>
            </a:pPr>
            <a:r>
              <a:rPr lang="en-US" dirty="0"/>
              <a:t>Water and sand coupling </a:t>
            </a:r>
          </a:p>
          <a:p>
            <a:pPr marL="285750" indent="-285750">
              <a:lnSpc>
                <a:spcPct val="150000"/>
              </a:lnSpc>
              <a:buFont typeface="Arial" panose="020B0604020202020204" pitchFamily="34" charset="0"/>
              <a:buChar char="•"/>
            </a:pPr>
            <a:r>
              <a:rPr lang="en-US" dirty="0"/>
              <a:t>Moving-least square MPM</a:t>
            </a:r>
          </a:p>
          <a:p>
            <a:pPr marL="285750" indent="-285750">
              <a:lnSpc>
                <a:spcPct val="150000"/>
              </a:lnSpc>
              <a:buFont typeface="Arial" panose="020B0604020202020204" pitchFamily="34" charset="0"/>
              <a:buChar char="•"/>
            </a:pPr>
            <a:r>
              <a:rPr lang="en-US" dirty="0"/>
              <a:t>…</a:t>
            </a:r>
          </a:p>
        </p:txBody>
      </p:sp>
    </p:spTree>
    <p:extLst>
      <p:ext uri="{BB962C8B-B14F-4D97-AF65-F5344CB8AC3E}">
        <p14:creationId xmlns:p14="http://schemas.microsoft.com/office/powerpoint/2010/main" val="35204322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944</TotalTime>
  <Words>1355</Words>
  <Application>Microsoft Office PowerPoint</Application>
  <PresentationFormat>Widescreen</PresentationFormat>
  <Paragraphs>142</Paragraphs>
  <Slides>12</Slides>
  <Notes>9</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Cambria Math</vt:lpstr>
      <vt:lpstr>NimbusRomNo9L-Regu</vt:lpstr>
      <vt:lpstr>Office Theme</vt:lpstr>
      <vt:lpstr>Simulation of water and sand with Material Point Method (MPM)</vt:lpstr>
      <vt:lpstr>Motivations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Zhuo Liu</dc:creator>
  <cp:lastModifiedBy>Zhuo Liu</cp:lastModifiedBy>
  <cp:revision>42</cp:revision>
  <dcterms:created xsi:type="dcterms:W3CDTF">2021-12-01T22:15:48Z</dcterms:created>
  <dcterms:modified xsi:type="dcterms:W3CDTF">2021-12-09T05:01:55Z</dcterms:modified>
</cp:coreProperties>
</file>

<file path=docProps/thumbnail.jpeg>
</file>